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theme/theme4.xml" ContentType="application/vnd.openxmlformats-officedocument.theme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drawings/drawing2.xml" ContentType="application/vnd.openxmlformats-officedocument.drawingml.chartshapes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6" r:id="rId1"/>
    <p:sldMasterId id="2147483810" r:id="rId2"/>
    <p:sldMasterId id="2147483819" r:id="rId3"/>
    <p:sldMasterId id="2147483838" r:id="rId4"/>
    <p:sldMasterId id="2147483851" r:id="rId5"/>
  </p:sldMasterIdLst>
  <p:notesMasterIdLst>
    <p:notesMasterId r:id="rId18"/>
  </p:notesMasterIdLst>
  <p:sldIdLst>
    <p:sldId id="264" r:id="rId6"/>
    <p:sldId id="279" r:id="rId7"/>
    <p:sldId id="278" r:id="rId8"/>
    <p:sldId id="267" r:id="rId9"/>
    <p:sldId id="277" r:id="rId10"/>
    <p:sldId id="274" r:id="rId11"/>
    <p:sldId id="275" r:id="rId12"/>
    <p:sldId id="276" r:id="rId13"/>
    <p:sldId id="284" r:id="rId14"/>
    <p:sldId id="289" r:id="rId15"/>
    <p:sldId id="290" r:id="rId16"/>
    <p:sldId id="281" r:id="rId17"/>
  </p:sldIdLst>
  <p:sldSz cx="9144000" cy="6858000" type="screen4x3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175" autoAdjust="0"/>
    <p:restoredTop sz="96433" autoAdjust="0"/>
  </p:normalViewPr>
  <p:slideViewPr>
    <p:cSldViewPr snapToGrid="0">
      <p:cViewPr varScale="1">
        <p:scale>
          <a:sx n="123" d="100"/>
          <a:sy n="123" d="100"/>
        </p:scale>
        <p:origin x="1050" y="10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theme" Target="theme/theme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10" Type="http://schemas.openxmlformats.org/officeDocument/2006/relationships/slide" Target="slides/slide5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chartUserShapes" Target="../drawings/drawing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barretta\Downloads\GRAPHS%20FOR%20JOHN%20(1)%20(3).xlsx" TargetMode="Externa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chartUserShapes" Target="../drawings/drawing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Book1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200" b="0" i="0" u="none" strike="noStrike" kern="1200" cap="none" spc="0" normalizeH="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pPr>
            <a:r>
              <a:rPr lang="en-GB" sz="1600" dirty="0">
                <a:solidFill>
                  <a:schemeClr val="tx1"/>
                </a:solidFill>
              </a:rPr>
              <a:t>London Metropolitan University - </a:t>
            </a:r>
            <a:r>
              <a:rPr lang="en-GB" sz="1600" dirty="0" smtClean="0">
                <a:solidFill>
                  <a:schemeClr val="tx1"/>
                </a:solidFill>
              </a:rPr>
              <a:t>NSS </a:t>
            </a:r>
            <a:r>
              <a:rPr lang="en-GB" sz="1600" dirty="0">
                <a:solidFill>
                  <a:schemeClr val="tx1"/>
                </a:solidFill>
              </a:rPr>
              <a:t>Results</a:t>
            </a:r>
          </a:p>
          <a:p>
            <a:pPr>
              <a:defRPr>
                <a:solidFill>
                  <a:schemeClr val="tx1"/>
                </a:solidFill>
              </a:defRPr>
            </a:pPr>
            <a:r>
              <a:rPr lang="en-GB" sz="1600" dirty="0">
                <a:solidFill>
                  <a:schemeClr val="tx1"/>
                </a:solidFill>
              </a:rPr>
              <a:t>(showing the % agreement of "registered" students)</a:t>
            </a:r>
          </a:p>
        </c:rich>
      </c:tx>
      <c:layout>
        <c:manualLayout>
          <c:xMode val="edge"/>
          <c:yMode val="edge"/>
          <c:x val="0.19457764938237498"/>
          <c:y val="2.4327056547287153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200" b="0" i="0" u="none" strike="noStrike" kern="1200" cap="none" spc="0" normalizeH="0" baseline="0">
              <a:solidFill>
                <a:schemeClr val="tx1"/>
              </a:solidFill>
              <a:latin typeface="+mj-lt"/>
              <a:ea typeface="+mj-ea"/>
              <a:cs typeface="+mj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4.0276780477336106E-2"/>
          <c:y val="0.17929431283813776"/>
          <c:w val="0.94123925644454554"/>
          <c:h val="0.7597445773974285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'[GRAPHS FOR JOHN (1) (1) (1) (1).xlsx]Sheet1'!$C$4</c:f>
              <c:strCache>
                <c:ptCount val="1"/>
                <c:pt idx="0">
                  <c:v>NSS 2014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'[GRAPHS FOR JOHN (1) (1) (1) (1).xlsx]Sheet1'!$B$5:$B$8</c:f>
              <c:strCache>
                <c:ptCount val="4"/>
                <c:pt idx="0">
                  <c:v>Overall Satisfaction</c:v>
                </c:pt>
                <c:pt idx="1">
                  <c:v>Assessment and Feedback</c:v>
                </c:pt>
                <c:pt idx="2">
                  <c:v>Academic Support</c:v>
                </c:pt>
                <c:pt idx="3">
                  <c:v>Teaching on My Course</c:v>
                </c:pt>
              </c:strCache>
            </c:strRef>
          </c:cat>
          <c:val>
            <c:numRef>
              <c:f>'[GRAPHS FOR JOHN (1) (1) (1) (1).xlsx]Sheet1'!$C$5:$C$8</c:f>
              <c:numCache>
                <c:formatCode>0</c:formatCode>
                <c:ptCount val="4"/>
                <c:pt idx="0">
                  <c:v>76</c:v>
                </c:pt>
                <c:pt idx="1">
                  <c:v>66</c:v>
                </c:pt>
                <c:pt idx="2">
                  <c:v>71</c:v>
                </c:pt>
                <c:pt idx="3" formatCode="General">
                  <c:v>78</c:v>
                </c:pt>
              </c:numCache>
            </c:numRef>
          </c:val>
        </c:ser>
        <c:ser>
          <c:idx val="1"/>
          <c:order val="1"/>
          <c:tx>
            <c:strRef>
              <c:f>'[GRAPHS FOR JOHN (1) (1) (1) (1).xlsx]Sheet1'!$D$4</c:f>
              <c:strCache>
                <c:ptCount val="1"/>
                <c:pt idx="0">
                  <c:v>NSS 2015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'[GRAPHS FOR JOHN (1) (1) (1) (1).xlsx]Sheet1'!$B$5:$B$8</c:f>
              <c:strCache>
                <c:ptCount val="4"/>
                <c:pt idx="0">
                  <c:v>Overall Satisfaction</c:v>
                </c:pt>
                <c:pt idx="1">
                  <c:v>Assessment and Feedback</c:v>
                </c:pt>
                <c:pt idx="2">
                  <c:v>Academic Support</c:v>
                </c:pt>
                <c:pt idx="3">
                  <c:v>Teaching on My Course</c:v>
                </c:pt>
              </c:strCache>
            </c:strRef>
          </c:cat>
          <c:val>
            <c:numRef>
              <c:f>'[GRAPHS FOR JOHN (1) (1) (1) (1).xlsx]Sheet1'!$D$5:$D$8</c:f>
              <c:numCache>
                <c:formatCode>0</c:formatCode>
                <c:ptCount val="4"/>
                <c:pt idx="0">
                  <c:v>78</c:v>
                </c:pt>
                <c:pt idx="1">
                  <c:v>71</c:v>
                </c:pt>
                <c:pt idx="2">
                  <c:v>75</c:v>
                </c:pt>
                <c:pt idx="3" formatCode="General">
                  <c:v>81</c:v>
                </c:pt>
              </c:numCache>
            </c:numRef>
          </c:val>
        </c:ser>
        <c:ser>
          <c:idx val="2"/>
          <c:order val="2"/>
          <c:tx>
            <c:strRef>
              <c:f>'[GRAPHS FOR JOHN (1) (1) (1) (1).xlsx]Sheet1'!$E$4</c:f>
              <c:strCache>
                <c:ptCount val="1"/>
                <c:pt idx="0">
                  <c:v>NSS 2016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'[GRAPHS FOR JOHN (1) (1) (1) (1).xlsx]Sheet1'!$B$5:$B$8</c:f>
              <c:strCache>
                <c:ptCount val="4"/>
                <c:pt idx="0">
                  <c:v>Overall Satisfaction</c:v>
                </c:pt>
                <c:pt idx="1">
                  <c:v>Assessment and Feedback</c:v>
                </c:pt>
                <c:pt idx="2">
                  <c:v>Academic Support</c:v>
                </c:pt>
                <c:pt idx="3">
                  <c:v>Teaching on My Course</c:v>
                </c:pt>
              </c:strCache>
            </c:strRef>
          </c:cat>
          <c:val>
            <c:numRef>
              <c:f>'[GRAPHS FOR JOHN (1) (1) (1) (1).xlsx]Sheet1'!$E$5:$E$8</c:f>
              <c:numCache>
                <c:formatCode>0</c:formatCode>
                <c:ptCount val="4"/>
                <c:pt idx="0">
                  <c:v>80</c:v>
                </c:pt>
                <c:pt idx="1">
                  <c:v>72</c:v>
                </c:pt>
                <c:pt idx="2">
                  <c:v>77</c:v>
                </c:pt>
                <c:pt idx="3" formatCode="General">
                  <c:v>82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99"/>
        <c:axId val="304765232"/>
        <c:axId val="304765624"/>
      </c:barChart>
      <c:catAx>
        <c:axId val="3047652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cap="none" spc="0" normalizeH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04765624"/>
        <c:crosses val="autoZero"/>
        <c:auto val="1"/>
        <c:lblAlgn val="ctr"/>
        <c:lblOffset val="100"/>
        <c:noMultiLvlLbl val="0"/>
      </c:catAx>
      <c:valAx>
        <c:axId val="304765624"/>
        <c:scaling>
          <c:orientation val="minMax"/>
          <c:max val="90"/>
          <c:min val="65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min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inorGridlines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0476523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9.5254861037512642E-2"/>
          <c:y val="0.12401815852534061"/>
          <c:w val="0.40284309020637071"/>
          <c:h val="4.4299621108061717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bg1"/>
    </a:solidFill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200" b="0" i="0" u="none" strike="noStrike" kern="1200" cap="none" spc="0" normalizeH="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pPr>
            <a:r>
              <a:rPr lang="en-GB">
                <a:solidFill>
                  <a:schemeClr val="tx1"/>
                </a:solidFill>
              </a:rPr>
              <a:t>London Metropolitan University - DLHE Results</a:t>
            </a:r>
          </a:p>
          <a:p>
            <a:pPr>
              <a:defRPr>
                <a:solidFill>
                  <a:schemeClr val="tx1"/>
                </a:solidFill>
              </a:defRPr>
            </a:pPr>
            <a:r>
              <a:rPr lang="en-GB">
                <a:solidFill>
                  <a:schemeClr val="tx1"/>
                </a:solidFill>
              </a:rPr>
              <a:t>(showing % of graduates in work / further study)</a:t>
            </a:r>
          </a:p>
        </c:rich>
      </c:tx>
      <c:layout/>
      <c:overlay val="0"/>
      <c:spPr>
        <a:noFill/>
        <a:ln>
          <a:solidFill>
            <a:schemeClr val="accent1">
              <a:shade val="50000"/>
            </a:schemeClr>
          </a:solidFill>
        </a:ln>
        <a:effectLst/>
      </c:spPr>
      <c:txPr>
        <a:bodyPr rot="0" spcFirstLastPara="1" vertOverflow="ellipsis" vert="horz" wrap="square" anchor="ctr" anchorCtr="1"/>
        <a:lstStyle/>
        <a:p>
          <a:pPr>
            <a:defRPr sz="2200" b="0" i="0" u="none" strike="noStrike" kern="1200" cap="none" spc="0" normalizeH="0" baseline="0">
              <a:solidFill>
                <a:schemeClr val="tx1"/>
              </a:solidFill>
              <a:latin typeface="+mj-lt"/>
              <a:ea typeface="+mj-ea"/>
              <a:cs typeface="+mj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6.1263188969138301E-2"/>
          <c:y val="0.2426785789593626"/>
          <c:w val="0.91992848392788962"/>
          <c:h val="0.6891949282999382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'[GRAPHS FOR JOHN (1) (3).xlsx]Sheet1'!$C$26</c:f>
              <c:strCache>
                <c:ptCount val="1"/>
                <c:pt idx="0">
                  <c:v>DLHE 12-13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'[GRAPHS FOR JOHN (1) (3).xlsx]Sheet1'!$B$27:$B$28</c:f>
              <c:strCache>
                <c:ptCount val="2"/>
                <c:pt idx="0">
                  <c:v>E1A Graduates (i.e. FT, UK, First Degree)</c:v>
                </c:pt>
                <c:pt idx="1">
                  <c:v>All Graduates</c:v>
                </c:pt>
              </c:strCache>
            </c:strRef>
          </c:cat>
          <c:val>
            <c:numRef>
              <c:f>'[GRAPHS FOR JOHN (1) (3).xlsx]Sheet1'!$C$27:$C$28</c:f>
              <c:numCache>
                <c:formatCode>0.0</c:formatCode>
                <c:ptCount val="2"/>
                <c:pt idx="0">
                  <c:v>81.400000000000006</c:v>
                </c:pt>
                <c:pt idx="1">
                  <c:v>86.5</c:v>
                </c:pt>
              </c:numCache>
            </c:numRef>
          </c:val>
        </c:ser>
        <c:ser>
          <c:idx val="1"/>
          <c:order val="1"/>
          <c:tx>
            <c:strRef>
              <c:f>'[GRAPHS FOR JOHN (1) (3).xlsx]Sheet1'!$D$26</c:f>
              <c:strCache>
                <c:ptCount val="1"/>
                <c:pt idx="0">
                  <c:v>DLHE 13-14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'[GRAPHS FOR JOHN (1) (3).xlsx]Sheet1'!$B$27:$B$28</c:f>
              <c:strCache>
                <c:ptCount val="2"/>
                <c:pt idx="0">
                  <c:v>E1A Graduates (i.e. FT, UK, First Degree)</c:v>
                </c:pt>
                <c:pt idx="1">
                  <c:v>All Graduates</c:v>
                </c:pt>
              </c:strCache>
            </c:strRef>
          </c:cat>
          <c:val>
            <c:numRef>
              <c:f>'[GRAPHS FOR JOHN (1) (3).xlsx]Sheet1'!$D$27:$D$28</c:f>
              <c:numCache>
                <c:formatCode>0.0</c:formatCode>
                <c:ptCount val="2"/>
                <c:pt idx="0">
                  <c:v>88.8</c:v>
                </c:pt>
                <c:pt idx="1">
                  <c:v>91.1</c:v>
                </c:pt>
              </c:numCache>
            </c:numRef>
          </c:val>
        </c:ser>
        <c:ser>
          <c:idx val="2"/>
          <c:order val="2"/>
          <c:tx>
            <c:strRef>
              <c:f>'[GRAPHS FOR JOHN (1) (3).xlsx]Sheet1'!$E$26</c:f>
              <c:strCache>
                <c:ptCount val="1"/>
                <c:pt idx="0">
                  <c:v>DLHE 14-15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'[GRAPHS FOR JOHN (1) (3).xlsx]Sheet1'!$B$27:$B$28</c:f>
              <c:strCache>
                <c:ptCount val="2"/>
                <c:pt idx="0">
                  <c:v>E1A Graduates (i.e. FT, UK, First Degree)</c:v>
                </c:pt>
                <c:pt idx="1">
                  <c:v>All Graduates</c:v>
                </c:pt>
              </c:strCache>
            </c:strRef>
          </c:cat>
          <c:val>
            <c:numRef>
              <c:f>'[GRAPHS FOR JOHN (1) (3).xlsx]Sheet1'!$E$27:$E$28</c:f>
              <c:numCache>
                <c:formatCode>0.0</c:formatCode>
                <c:ptCount val="2"/>
                <c:pt idx="0">
                  <c:v>89.4</c:v>
                </c:pt>
                <c:pt idx="1">
                  <c:v>93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99"/>
        <c:axId val="273224344"/>
        <c:axId val="273224728"/>
      </c:barChart>
      <c:catAx>
        <c:axId val="2732243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cap="none" spc="0" normalizeH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73224728"/>
        <c:crosses val="autoZero"/>
        <c:auto val="1"/>
        <c:lblAlgn val="ctr"/>
        <c:lblOffset val="100"/>
        <c:noMultiLvlLbl val="0"/>
      </c:catAx>
      <c:valAx>
        <c:axId val="273224728"/>
        <c:scaling>
          <c:orientation val="minMax"/>
          <c:min val="8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min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inorGridlines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7322434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0.11410311060604528"/>
          <c:y val="0.16492647642610631"/>
          <c:w val="0.43951370354472785"/>
          <c:h val="4.8369995958970374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0" i="0" u="none" strike="noStrike" kern="1200" cap="none" spc="5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GB">
                <a:solidFill>
                  <a:schemeClr val="tx1"/>
                </a:solidFill>
              </a:rPr>
              <a:t>London Metropolitan University - DLHE Results</a:t>
            </a:r>
          </a:p>
          <a:p>
            <a:pPr>
              <a:defRPr>
                <a:solidFill>
                  <a:schemeClr val="tx1"/>
                </a:solidFill>
              </a:defRPr>
            </a:pPr>
            <a:r>
              <a:rPr lang="en-GB">
                <a:solidFill>
                  <a:schemeClr val="tx1"/>
                </a:solidFill>
              </a:rPr>
              <a:t>(showing % of employed graduates who were in a graduate-level job)</a:t>
            </a:r>
          </a:p>
          <a:p>
            <a:pPr>
              <a:defRPr>
                <a:solidFill>
                  <a:schemeClr val="tx1"/>
                </a:solidFill>
              </a:defRPr>
            </a:pPr>
            <a:endParaRPr lang="en-GB">
              <a:solidFill>
                <a:schemeClr val="tx1"/>
              </a:solidFill>
            </a:endParaRP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cap="none" spc="5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6.9251266575539511E-2"/>
          <c:y val="0.26965056857528319"/>
          <c:w val="0.9117463597071207"/>
          <c:h val="0.6299730503946054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[1]Sheet1!$C$30</c:f>
              <c:strCache>
                <c:ptCount val="1"/>
                <c:pt idx="0">
                  <c:v>DLHE 12-13</c:v>
                </c:pt>
              </c:strCache>
            </c:strRef>
          </c:tx>
          <c:spPr>
            <a:solidFill>
              <a:schemeClr val="accent1">
                <a:lumMod val="75000"/>
              </a:schemeClr>
            </a:solidFill>
            <a:ln w="25400" cap="flat" cmpd="sng" algn="ctr">
              <a:noFill/>
              <a:miter lim="800000"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[1]Sheet1!$B$31:$B$32</c:f>
              <c:strCache>
                <c:ptCount val="2"/>
                <c:pt idx="0">
                  <c:v>E1A Graduates (i.e. FT, UK, First Degree)</c:v>
                </c:pt>
                <c:pt idx="1">
                  <c:v>All Graduates</c:v>
                </c:pt>
              </c:strCache>
            </c:strRef>
          </c:cat>
          <c:val>
            <c:numRef>
              <c:f>[1]Sheet1!$C$31:$C$32</c:f>
              <c:numCache>
                <c:formatCode>0.0</c:formatCode>
                <c:ptCount val="2"/>
                <c:pt idx="0">
                  <c:v>49.1</c:v>
                </c:pt>
                <c:pt idx="1">
                  <c:v>65.400000000000006</c:v>
                </c:pt>
              </c:numCache>
            </c:numRef>
          </c:val>
        </c:ser>
        <c:ser>
          <c:idx val="1"/>
          <c:order val="1"/>
          <c:tx>
            <c:strRef>
              <c:f>[1]Sheet1!$D$30</c:f>
              <c:strCache>
                <c:ptCount val="1"/>
                <c:pt idx="0">
                  <c:v>DLHE 13-14</c:v>
                </c:pt>
              </c:strCache>
            </c:strRef>
          </c:tx>
          <c:spPr>
            <a:solidFill>
              <a:srgbClr val="C00000"/>
            </a:solidFill>
            <a:ln w="25400" cap="flat" cmpd="sng" algn="ctr">
              <a:noFill/>
              <a:miter lim="800000"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[1]Sheet1!$B$31:$B$32</c:f>
              <c:strCache>
                <c:ptCount val="2"/>
                <c:pt idx="0">
                  <c:v>E1A Graduates (i.e. FT, UK, First Degree)</c:v>
                </c:pt>
                <c:pt idx="1">
                  <c:v>All Graduates</c:v>
                </c:pt>
              </c:strCache>
            </c:strRef>
          </c:cat>
          <c:val>
            <c:numRef>
              <c:f>[1]Sheet1!$D$31:$D$32</c:f>
              <c:numCache>
                <c:formatCode>0.0</c:formatCode>
                <c:ptCount val="2"/>
                <c:pt idx="0">
                  <c:v>47.9</c:v>
                </c:pt>
                <c:pt idx="1">
                  <c:v>61.9</c:v>
                </c:pt>
              </c:numCache>
            </c:numRef>
          </c:val>
        </c:ser>
        <c:ser>
          <c:idx val="2"/>
          <c:order val="2"/>
          <c:tx>
            <c:strRef>
              <c:f>[1]Sheet1!$E$30</c:f>
              <c:strCache>
                <c:ptCount val="1"/>
                <c:pt idx="0">
                  <c:v>DLHE 14-15</c:v>
                </c:pt>
              </c:strCache>
            </c:strRef>
          </c:tx>
          <c:spPr>
            <a:solidFill>
              <a:schemeClr val="accent3">
                <a:lumMod val="75000"/>
              </a:schemeClr>
            </a:solidFill>
            <a:ln w="25400" cap="flat" cmpd="sng" algn="ctr">
              <a:noFill/>
              <a:miter lim="800000"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[1]Sheet1!$B$31:$B$32</c:f>
              <c:strCache>
                <c:ptCount val="2"/>
                <c:pt idx="0">
                  <c:v>E1A Graduates (i.e. FT, UK, First Degree)</c:v>
                </c:pt>
                <c:pt idx="1">
                  <c:v>All Graduates</c:v>
                </c:pt>
              </c:strCache>
            </c:strRef>
          </c:cat>
          <c:val>
            <c:numRef>
              <c:f>[1]Sheet1!$E$31:$E$32</c:f>
              <c:numCache>
                <c:formatCode>0.0</c:formatCode>
                <c:ptCount val="2"/>
                <c:pt idx="0">
                  <c:v>60.4</c:v>
                </c:pt>
                <c:pt idx="1">
                  <c:v>74.2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64"/>
        <c:overlap val="-35"/>
        <c:axId val="273457592"/>
        <c:axId val="273457976"/>
      </c:barChart>
      <c:catAx>
        <c:axId val="27345759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73457976"/>
        <c:crosses val="autoZero"/>
        <c:auto val="1"/>
        <c:lblAlgn val="ctr"/>
        <c:lblOffset val="100"/>
        <c:noMultiLvlLbl val="0"/>
      </c:catAx>
      <c:valAx>
        <c:axId val="273457976"/>
        <c:scaling>
          <c:orientation val="minMax"/>
          <c:min val="40"/>
        </c:scaling>
        <c:delete val="0"/>
        <c:axPos val="l"/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7345759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1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b="0" kern="1200" cap="none" spc="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dk1">
          <a:lumMod val="15000"/>
          <a:lumOff val="85000"/>
        </a:schemeClr>
      </a:solidFill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8100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Marker>
  <cs:dataPointMarkerLayout symbol="circle" size="8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tx1">
        <a:lumMod val="65000"/>
        <a:lumOff val="35000"/>
      </a:schemeClr>
    </cs:fontRef>
    <cs:defRPr sz="2200" b="0" kern="1200" cap="none" spc="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round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1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b="0" kern="1200" cap="none" spc="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dk1">
          <a:lumMod val="15000"/>
          <a:lumOff val="85000"/>
        </a:schemeClr>
      </a:solidFill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8100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Marker>
  <cs:dataPointMarkerLayout symbol="circle" size="8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tx1">
        <a:lumMod val="65000"/>
        <a:lumOff val="35000"/>
      </a:schemeClr>
    </cs:fontRef>
    <cs:defRPr sz="2200" b="0" kern="1200" cap="none" spc="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round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211">
  <cs:axisTitle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axisTitle>
  <cs:categoryAxis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dataLabel>
  <cs:dataLabelCallout>
    <cs:lnRef idx="0"/>
    <cs:fillRef idx="0"/>
    <cs:effectRef idx="0"/>
    <cs:fontRef idx="minor">
      <a:schemeClr val="bg1"/>
    </cs:fontRef>
    <cs:spPr>
      <a:solidFill>
        <a:schemeClr val="tx1">
          <a:lumMod val="35000"/>
          <a:lumOff val="65000"/>
        </a:schemeClr>
      </a:solidFill>
    </cs:spPr>
    <cs:defRPr sz="9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0"/>
    <cs:effectRef idx="0"/>
    <cs:fontRef idx="minor">
      <a:schemeClr val="dk1"/>
    </cs:fontRef>
    <cs:spPr>
      <a:noFill/>
      <a:ln w="25400" cap="flat" cmpd="sng" algn="ctr">
        <a:solidFill>
          <a:schemeClr val="phClr"/>
        </a:solidFill>
        <a:miter lim="800000"/>
      </a:ln>
    </cs:spPr>
  </cs:dataPoint>
  <cs:dataPoint3D>
    <cs:lnRef idx="0">
      <cs:styleClr val="auto"/>
    </cs:lnRef>
    <cs:fillRef idx="0">
      <cs:styleClr val="auto"/>
    </cs:fillRef>
    <cs:effectRef idx="0"/>
    <cs:fontRef idx="minor">
      <a:schemeClr val="dk1"/>
    </cs:fontRef>
    <cs:spPr>
      <a:ln w="19050" cap="flat" cmpd="sng" algn="ctr">
        <a:solidFill>
          <a:schemeClr val="phClr"/>
        </a:solidFill>
        <a:miter lim="800000"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ln w="19050" cap="rnd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1"/>
    <cs:effectRef idx="0"/>
    <cs:fontRef idx="minor">
      <a:schemeClr val="tx1"/>
    </cs:fontRef>
    <cs:spPr>
      <a:ln w="9525">
        <a:solidFill>
          <a:schemeClr val="phClr"/>
        </a:solidFill>
      </a:ln>
    </cs:spPr>
  </cs:dataPointWireframe>
  <cs:dataTable>
    <cs:lnRef idx="0"/>
    <cs:fillRef idx="0"/>
    <cs:effectRef idx="0"/>
    <cs:fontRef idx="minor">
      <a:schemeClr val="tx1">
        <a:lumMod val="50000"/>
        <a:lumOff val="50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>
        <a:solidFill>
          <a:schemeClr val="tx1">
            <a:lumMod val="15000"/>
            <a:lumOff val="85000"/>
          </a:schemeClr>
        </a:solidFill>
      </a:ln>
    </cs:spPr>
  </cs:gridlineMajor>
  <cs:gridlineMino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00" b="0" kern="1200" cap="none" spc="5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0.64157</cdr:x>
      <cdr:y>0.12346</cdr:y>
    </cdr:from>
    <cdr:to>
      <cdr:x>0.8123</cdr:x>
      <cdr:y>0.14518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4848888" y="622387"/>
          <a:ext cx="1290415" cy="10947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GB" sz="1100" dirty="0"/>
        </a:p>
      </cdr:txBody>
    </cdr:sp>
  </cdr:relSizeAnchor>
  <cdr:relSizeAnchor xmlns:cdr="http://schemas.openxmlformats.org/drawingml/2006/chartDrawing">
    <cdr:from>
      <cdr:x>0.63817</cdr:x>
      <cdr:y>0.11495</cdr:y>
    </cdr:from>
    <cdr:to>
      <cdr:x>0.87634</cdr:x>
      <cdr:y>0.15368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4823251" y="579495"/>
          <a:ext cx="1800017" cy="19526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GB" sz="1100" dirty="0"/>
        </a:p>
      </cdr:txBody>
    </cdr:sp>
  </cdr:relSizeAnchor>
  <cdr:relSizeAnchor xmlns:cdr="http://schemas.openxmlformats.org/drawingml/2006/chartDrawing">
    <cdr:from>
      <cdr:x>0.63365</cdr:x>
      <cdr:y>0.11495</cdr:y>
    </cdr:from>
    <cdr:to>
      <cdr:x>0.96495</cdr:x>
      <cdr:y>0.14006</cdr:y>
    </cdr:to>
    <cdr:sp macro="" textlink="">
      <cdr:nvSpPr>
        <cdr:cNvPr id="6" name="TextBox 5"/>
        <cdr:cNvSpPr txBox="1"/>
      </cdr:nvSpPr>
      <cdr:spPr>
        <a:xfrm xmlns:a="http://schemas.openxmlformats.org/drawingml/2006/main">
          <a:off x="4789068" y="579495"/>
          <a:ext cx="2503917" cy="12656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GB" sz="1100" dirty="0"/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0.60197</cdr:x>
      <cdr:y>0.17632</cdr:y>
    </cdr:from>
    <cdr:to>
      <cdr:x>0.97687</cdr:x>
      <cdr:y>0.21314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4877676" y="890530"/>
          <a:ext cx="3037667" cy="18598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GB" sz="1100" dirty="0"/>
        </a:p>
      </cdr:txBody>
    </cdr:sp>
  </cdr:relSizeAnchor>
  <cdr:relSizeAnchor xmlns:cdr="http://schemas.openxmlformats.org/drawingml/2006/chartDrawing">
    <cdr:from>
      <cdr:x>0.60867</cdr:x>
      <cdr:y>0.15751</cdr:y>
    </cdr:from>
    <cdr:to>
      <cdr:x>0.92427</cdr:x>
      <cdr:y>0.19166</cdr:y>
    </cdr:to>
    <cdr:sp macro="" textlink="">
      <cdr:nvSpPr>
        <cdr:cNvPr id="6" name="TextBox 5"/>
        <cdr:cNvSpPr txBox="1"/>
      </cdr:nvSpPr>
      <cdr:spPr>
        <a:xfrm xmlns:a="http://schemas.openxmlformats.org/drawingml/2006/main">
          <a:off x="4931921" y="795549"/>
          <a:ext cx="2557220" cy="17247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GB" sz="1100" dirty="0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A08A5F1-FC73-4832-98BA-D0BD25E5A626}" type="datetimeFigureOut">
              <a:rPr lang="en-GB" smtClean="0"/>
              <a:t>09/09/2016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BB3ABF-D706-4959-ACF4-B467BEA00A5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059051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4.png"/><Relationship Id="rId4" Type="http://schemas.openxmlformats.org/officeDocument/2006/relationships/image" Target="../media/image3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4.png"/><Relationship Id="rId4" Type="http://schemas.openxmlformats.org/officeDocument/2006/relationships/image" Target="../media/image3.pn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4.png"/><Relationship Id="rId4" Type="http://schemas.openxmlformats.org/officeDocument/2006/relationships/image" Target="../media/image9.pn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4.png"/><Relationship Id="rId4" Type="http://schemas.openxmlformats.org/officeDocument/2006/relationships/image" Target="../media/image9.pn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4.png"/><Relationship Id="rId4" Type="http://schemas.openxmlformats.org/officeDocument/2006/relationships/image" Target="../media/image3.pn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4.png"/><Relationship Id="rId4" Type="http://schemas.openxmlformats.org/officeDocument/2006/relationships/image" Target="../media/image9.png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4.png"/><Relationship Id="rId4" Type="http://schemas.openxmlformats.org/officeDocument/2006/relationships/image" Target="../media/image9.png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1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5.xml"/><Relationship Id="rId6" Type="http://schemas.openxmlformats.org/officeDocument/2006/relationships/image" Target="../media/image3.png"/><Relationship Id="rId5" Type="http://schemas.openxmlformats.org/officeDocument/2006/relationships/image" Target="../media/image17.png"/><Relationship Id="rId4" Type="http://schemas.openxmlformats.org/officeDocument/2006/relationships/image" Target="../media/image2.png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openxmlformats.org/officeDocument/2006/relationships/image" Target="../media/image9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5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19.png"/></Relationships>
</file>

<file path=ppt/slideLayouts/_rels/slideLayout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3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5.xml"/><Relationship Id="rId6" Type="http://schemas.openxmlformats.org/officeDocument/2006/relationships/image" Target="../media/image17.png"/><Relationship Id="rId5" Type="http://schemas.openxmlformats.org/officeDocument/2006/relationships/image" Target="../media/image2.png"/><Relationship Id="rId4" Type="http://schemas.openxmlformats.org/officeDocument/2006/relationships/image" Target="../media/image16.png"/></Relationships>
</file>

<file path=ppt/slideLayouts/_rels/slideLayout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3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5.xml"/><Relationship Id="rId6" Type="http://schemas.openxmlformats.org/officeDocument/2006/relationships/image" Target="../media/image17.png"/><Relationship Id="rId5" Type="http://schemas.openxmlformats.org/officeDocument/2006/relationships/image" Target="../media/image2.png"/><Relationship Id="rId4" Type="http://schemas.openxmlformats.org/officeDocument/2006/relationships/image" Target="../media/image16.png"/></Relationships>
</file>

<file path=ppt/slideLayouts/_rels/slideLayout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openxmlformats.org/officeDocument/2006/relationships/image" Target="../media/image9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5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19.png"/></Relationships>
</file>

<file path=ppt/slideLayouts/_rels/slideLayout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openxmlformats.org/officeDocument/2006/relationships/image" Target="../media/image9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5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19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3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5.xml"/><Relationship Id="rId6" Type="http://schemas.openxmlformats.org/officeDocument/2006/relationships/image" Target="../media/image17.png"/><Relationship Id="rId5" Type="http://schemas.openxmlformats.org/officeDocument/2006/relationships/image" Target="../media/image2.png"/><Relationship Id="rId4" Type="http://schemas.openxmlformats.org/officeDocument/2006/relationships/image" Target="../media/image16.png"/></Relationships>
</file>

<file path=ppt/slideLayouts/_rels/slideLayout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openxmlformats.org/officeDocument/2006/relationships/image" Target="../media/image9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5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19.png"/></Relationships>
</file>

<file path=ppt/slideLayouts/_rels/slideLayout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openxmlformats.org/officeDocument/2006/relationships/image" Target="../media/image9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5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19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3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4.png"/><Relationship Id="rId4" Type="http://schemas.openxmlformats.org/officeDocument/2006/relationships/image" Target="../media/image9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063818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grey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London Metropolitan University logo - black with no background sized for A3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000" y="468000"/>
            <a:ext cx="2880360" cy="740664"/>
          </a:xfrm>
          <a:prstGeom prst="rect">
            <a:avLst/>
          </a:prstGeom>
        </p:spPr>
      </p:pic>
      <p:pic>
        <p:nvPicPr>
          <p:cNvPr id="11" name="Picture 10" descr="Twitter icon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479" y="6521068"/>
            <a:ext cx="147600" cy="147600"/>
          </a:xfrm>
          <a:prstGeom prst="rect">
            <a:avLst/>
          </a:prstGeom>
        </p:spPr>
      </p:pic>
      <p:pic>
        <p:nvPicPr>
          <p:cNvPr id="12" name="Picture 11" descr="Facebook icon.png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548" y="6250631"/>
            <a:ext cx="147600" cy="1476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 hasCustomPrompt="1"/>
          </p:nvPr>
        </p:nvSpPr>
        <p:spPr>
          <a:xfrm>
            <a:off x="751079" y="3437467"/>
            <a:ext cx="7924815" cy="1413934"/>
          </a:xfrm>
          <a:solidFill>
            <a:schemeClr val="tx2">
              <a:alpha val="70000"/>
            </a:schemeClr>
          </a:solidFill>
        </p:spPr>
        <p:txBody>
          <a:bodyPr/>
          <a:lstStyle>
            <a:lvl1pPr marL="0" indent="0">
              <a:defRPr b="1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Welcome</a:t>
            </a:r>
            <a:br>
              <a:rPr lang="en-US" dirty="0" smtClean="0"/>
            </a:br>
            <a:r>
              <a:rPr lang="en-US" dirty="0" smtClean="0"/>
              <a:t>London Metropolitan University</a:t>
            </a:r>
            <a:endParaRPr lang="en-GB" dirty="0"/>
          </a:p>
        </p:txBody>
      </p:sp>
      <p:pic>
        <p:nvPicPr>
          <p:cNvPr id="15" name="Picture 14" descr="COSMOS GRAPHIC WHITE.png"/>
          <p:cNvPicPr>
            <a:picLocks noChangeAspect="1"/>
          </p:cNvPicPr>
          <p:nvPr userDrawn="1"/>
        </p:nvPicPr>
        <p:blipFill rotWithShape="1">
          <a:blip r:embed="rId5" cstate="print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62" r="50143"/>
          <a:stretch/>
        </p:blipFill>
        <p:spPr>
          <a:xfrm>
            <a:off x="5964795" y="229716"/>
            <a:ext cx="3179205" cy="6393333"/>
          </a:xfrm>
          <a:prstGeom prst="rect">
            <a:avLst/>
          </a:prstGeom>
          <a:noFill/>
        </p:spPr>
      </p:pic>
      <p:sp>
        <p:nvSpPr>
          <p:cNvPr id="16" name="Text Placeholder 13"/>
          <p:cNvSpPr>
            <a:spLocks noGrp="1"/>
          </p:cNvSpPr>
          <p:nvPr>
            <p:ph type="body" sz="quarter" idx="10" hasCustomPrompt="1"/>
          </p:nvPr>
        </p:nvSpPr>
        <p:spPr>
          <a:xfrm>
            <a:off x="363539" y="5935132"/>
            <a:ext cx="3522662" cy="280988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 smtClean="0"/>
              <a:t>londonmet.ac.uk</a:t>
            </a:r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1" hasCustomPrompt="1"/>
          </p:nvPr>
        </p:nvSpPr>
        <p:spPr>
          <a:xfrm>
            <a:off x="564817" y="6199334"/>
            <a:ext cx="3965575" cy="296333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 dirty="0" smtClean="0"/>
              <a:t>/</a:t>
            </a:r>
            <a:r>
              <a:rPr lang="en-GB" dirty="0" err="1" smtClean="0"/>
              <a:t>londonmetuni</a:t>
            </a:r>
            <a:endParaRPr lang="en-GB" dirty="0"/>
          </a:p>
        </p:txBody>
      </p:sp>
      <p:sp>
        <p:nvSpPr>
          <p:cNvPr id="18" name="Text Placeholder 18"/>
          <p:cNvSpPr>
            <a:spLocks noGrp="1"/>
          </p:cNvSpPr>
          <p:nvPr>
            <p:ph type="body" sz="quarter" idx="12" hasCustomPrompt="1"/>
          </p:nvPr>
        </p:nvSpPr>
        <p:spPr>
          <a:xfrm>
            <a:off x="547883" y="6446436"/>
            <a:ext cx="3276600" cy="279929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 dirty="0" smtClean="0"/>
              <a:t>@</a:t>
            </a:r>
            <a:r>
              <a:rPr lang="en-GB" dirty="0" err="1" smtClean="0"/>
              <a:t>LondonMetUni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822704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orang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London Metropolitan University logo - black with no background sized for A3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000" y="468000"/>
            <a:ext cx="2880360" cy="740664"/>
          </a:xfrm>
          <a:prstGeom prst="rect">
            <a:avLst/>
          </a:prstGeom>
        </p:spPr>
      </p:pic>
      <p:pic>
        <p:nvPicPr>
          <p:cNvPr id="11" name="Picture 10" descr="Twitter icon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479" y="6521068"/>
            <a:ext cx="147600" cy="147600"/>
          </a:xfrm>
          <a:prstGeom prst="rect">
            <a:avLst/>
          </a:prstGeom>
        </p:spPr>
      </p:pic>
      <p:pic>
        <p:nvPicPr>
          <p:cNvPr id="12" name="Picture 11" descr="Facebook icon.png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548" y="6250631"/>
            <a:ext cx="147600" cy="1476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 hasCustomPrompt="1"/>
          </p:nvPr>
        </p:nvSpPr>
        <p:spPr>
          <a:xfrm>
            <a:off x="618037" y="3437467"/>
            <a:ext cx="7924815" cy="1413934"/>
          </a:xfrm>
          <a:solidFill>
            <a:schemeClr val="tx2">
              <a:alpha val="70000"/>
            </a:schemeClr>
          </a:solidFill>
        </p:spPr>
        <p:txBody>
          <a:bodyPr/>
          <a:lstStyle>
            <a:lvl1pPr marL="0" indent="0">
              <a:defRPr b="1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Welcome</a:t>
            </a:r>
            <a:br>
              <a:rPr lang="en-US" dirty="0" smtClean="0"/>
            </a:br>
            <a:r>
              <a:rPr lang="en-US" dirty="0" smtClean="0"/>
              <a:t>London Metropolitan University</a:t>
            </a:r>
            <a:endParaRPr lang="en-GB" dirty="0"/>
          </a:p>
        </p:txBody>
      </p:sp>
      <p:pic>
        <p:nvPicPr>
          <p:cNvPr id="15" name="Picture 14" descr="COSMOS GRAPHIC WHITE.png"/>
          <p:cNvPicPr>
            <a:picLocks noChangeAspect="1"/>
          </p:cNvPicPr>
          <p:nvPr userDrawn="1"/>
        </p:nvPicPr>
        <p:blipFill rotWithShape="1">
          <a:blip r:embed="rId5" cstate="print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62" r="50143"/>
          <a:stretch/>
        </p:blipFill>
        <p:spPr>
          <a:xfrm>
            <a:off x="5964795" y="229716"/>
            <a:ext cx="3179205" cy="6393333"/>
          </a:xfrm>
          <a:prstGeom prst="rect">
            <a:avLst/>
          </a:prstGeom>
          <a:noFill/>
        </p:spPr>
      </p:pic>
      <p:sp>
        <p:nvSpPr>
          <p:cNvPr id="16" name="Text Placeholder 13"/>
          <p:cNvSpPr>
            <a:spLocks noGrp="1"/>
          </p:cNvSpPr>
          <p:nvPr>
            <p:ph type="body" sz="quarter" idx="10" hasCustomPrompt="1"/>
          </p:nvPr>
        </p:nvSpPr>
        <p:spPr>
          <a:xfrm>
            <a:off x="363539" y="5935132"/>
            <a:ext cx="3522662" cy="280988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 smtClean="0"/>
              <a:t>londonmet.ac.uk</a:t>
            </a:r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1" hasCustomPrompt="1"/>
          </p:nvPr>
        </p:nvSpPr>
        <p:spPr>
          <a:xfrm>
            <a:off x="564817" y="6199334"/>
            <a:ext cx="3965575" cy="296333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 dirty="0" smtClean="0"/>
              <a:t>/</a:t>
            </a:r>
            <a:r>
              <a:rPr lang="en-GB" dirty="0" err="1" smtClean="0"/>
              <a:t>londonmetuni</a:t>
            </a:r>
            <a:endParaRPr lang="en-GB" dirty="0"/>
          </a:p>
        </p:txBody>
      </p:sp>
      <p:sp>
        <p:nvSpPr>
          <p:cNvPr id="18" name="Text Placeholder 18"/>
          <p:cNvSpPr>
            <a:spLocks noGrp="1"/>
          </p:cNvSpPr>
          <p:nvPr>
            <p:ph type="body" sz="quarter" idx="12" hasCustomPrompt="1"/>
          </p:nvPr>
        </p:nvSpPr>
        <p:spPr>
          <a:xfrm>
            <a:off x="547883" y="6446436"/>
            <a:ext cx="3276600" cy="279929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 dirty="0" smtClean="0"/>
              <a:t>@</a:t>
            </a:r>
            <a:r>
              <a:rPr lang="en-GB" dirty="0" err="1" smtClean="0"/>
              <a:t>LondonMetUni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32811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Light red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Facebook icon - white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075" y="6250631"/>
            <a:ext cx="147600" cy="147600"/>
          </a:xfrm>
          <a:prstGeom prst="rect">
            <a:avLst/>
          </a:prstGeom>
        </p:spPr>
      </p:pic>
      <p:pic>
        <p:nvPicPr>
          <p:cNvPr id="10" name="Picture 9" descr="Twitter icon - white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479" y="6521068"/>
            <a:ext cx="147600" cy="147600"/>
          </a:xfrm>
          <a:prstGeom prst="rect">
            <a:avLst/>
          </a:prstGeom>
        </p:spPr>
      </p:pic>
      <p:pic>
        <p:nvPicPr>
          <p:cNvPr id="12" name="Picture 11" descr="London Metropolitan University logo - white with no background.png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000" y="468000"/>
            <a:ext cx="2880360" cy="740664"/>
          </a:xfrm>
          <a:prstGeom prst="rect">
            <a:avLst/>
          </a:prstGeom>
        </p:spPr>
      </p:pic>
      <p:pic>
        <p:nvPicPr>
          <p:cNvPr id="13" name="Picture 12" descr="COSMOS GRAPHIC WHITE.png"/>
          <p:cNvPicPr>
            <a:picLocks noChangeAspect="1"/>
          </p:cNvPicPr>
          <p:nvPr userDrawn="1"/>
        </p:nvPicPr>
        <p:blipFill rotWithShape="1">
          <a:blip r:embed="rId5" cstate="print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62" r="50143"/>
          <a:stretch/>
        </p:blipFill>
        <p:spPr>
          <a:xfrm>
            <a:off x="5964795" y="229716"/>
            <a:ext cx="3179205" cy="6393333"/>
          </a:xfrm>
          <a:prstGeom prst="rect">
            <a:avLst/>
          </a:prstGeom>
          <a:noFill/>
        </p:spPr>
      </p:pic>
      <p:sp>
        <p:nvSpPr>
          <p:cNvPr id="14" name="Title 1"/>
          <p:cNvSpPr>
            <a:spLocks noGrp="1"/>
          </p:cNvSpPr>
          <p:nvPr>
            <p:ph type="title" hasCustomPrompt="1"/>
          </p:nvPr>
        </p:nvSpPr>
        <p:spPr>
          <a:xfrm>
            <a:off x="764109" y="3433543"/>
            <a:ext cx="7886700" cy="1417857"/>
          </a:xfrm>
          <a:solidFill>
            <a:schemeClr val="bg1">
              <a:alpha val="70000"/>
            </a:schemeClr>
          </a:solidFill>
        </p:spPr>
        <p:txBody>
          <a:bodyPr/>
          <a:lstStyle>
            <a:lvl1pPr>
              <a:defRPr baseline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Welcome</a:t>
            </a:r>
            <a:br>
              <a:rPr lang="en-US" dirty="0" smtClean="0"/>
            </a:br>
            <a:r>
              <a:rPr lang="en-US" dirty="0" smtClean="0"/>
              <a:t>London Metropolitan University</a:t>
            </a:r>
            <a:endParaRPr lang="en-GB" dirty="0"/>
          </a:p>
        </p:txBody>
      </p:sp>
      <p:sp>
        <p:nvSpPr>
          <p:cNvPr id="11" name="Text Placeholder 13"/>
          <p:cNvSpPr>
            <a:spLocks noGrp="1"/>
          </p:cNvSpPr>
          <p:nvPr>
            <p:ph type="body" sz="quarter" idx="10" hasCustomPrompt="1"/>
          </p:nvPr>
        </p:nvSpPr>
        <p:spPr>
          <a:xfrm>
            <a:off x="363539" y="5935132"/>
            <a:ext cx="3522662" cy="280988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 smtClean="0"/>
              <a:t>londonmet.ac.uk</a:t>
            </a:r>
          </a:p>
        </p:txBody>
      </p:sp>
      <p:sp>
        <p:nvSpPr>
          <p:cNvPr id="15" name="Text Placeholder 16"/>
          <p:cNvSpPr>
            <a:spLocks noGrp="1"/>
          </p:cNvSpPr>
          <p:nvPr>
            <p:ph type="body" sz="quarter" idx="11" hasCustomPrompt="1"/>
          </p:nvPr>
        </p:nvSpPr>
        <p:spPr>
          <a:xfrm>
            <a:off x="564817" y="6199334"/>
            <a:ext cx="3965575" cy="296333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 dirty="0" smtClean="0"/>
              <a:t>/</a:t>
            </a:r>
            <a:r>
              <a:rPr lang="en-GB" dirty="0" err="1" smtClean="0"/>
              <a:t>londonmetuni</a:t>
            </a:r>
            <a:endParaRPr lang="en-GB" dirty="0"/>
          </a:p>
        </p:txBody>
      </p:sp>
      <p:sp>
        <p:nvSpPr>
          <p:cNvPr id="16" name="Text Placeholder 18"/>
          <p:cNvSpPr>
            <a:spLocks noGrp="1"/>
          </p:cNvSpPr>
          <p:nvPr>
            <p:ph type="body" sz="quarter" idx="12" hasCustomPrompt="1"/>
          </p:nvPr>
        </p:nvSpPr>
        <p:spPr>
          <a:xfrm>
            <a:off x="547883" y="6446436"/>
            <a:ext cx="3276600" cy="279929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 dirty="0" smtClean="0"/>
              <a:t>@</a:t>
            </a:r>
            <a:r>
              <a:rPr lang="en-GB" dirty="0" err="1" smtClean="0"/>
              <a:t>LondonMetUni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239842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- green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Facebook icon - white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075" y="6250631"/>
            <a:ext cx="147600" cy="147600"/>
          </a:xfrm>
          <a:prstGeom prst="rect">
            <a:avLst/>
          </a:prstGeom>
        </p:spPr>
      </p:pic>
      <p:pic>
        <p:nvPicPr>
          <p:cNvPr id="10" name="Picture 9" descr="Twitter icon - white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479" y="6521068"/>
            <a:ext cx="147600" cy="147600"/>
          </a:xfrm>
          <a:prstGeom prst="rect">
            <a:avLst/>
          </a:prstGeom>
        </p:spPr>
      </p:pic>
      <p:pic>
        <p:nvPicPr>
          <p:cNvPr id="12" name="Picture 11" descr="London Metropolitan University logo - white with no background.png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000" y="468000"/>
            <a:ext cx="2880360" cy="740664"/>
          </a:xfrm>
          <a:prstGeom prst="rect">
            <a:avLst/>
          </a:prstGeom>
        </p:spPr>
      </p:pic>
      <p:pic>
        <p:nvPicPr>
          <p:cNvPr id="13" name="Picture 12" descr="COSMOS GRAPHIC WHITE.png"/>
          <p:cNvPicPr>
            <a:picLocks noChangeAspect="1"/>
          </p:cNvPicPr>
          <p:nvPr userDrawn="1"/>
        </p:nvPicPr>
        <p:blipFill rotWithShape="1">
          <a:blip r:embed="rId5" cstate="print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62" r="50143"/>
          <a:stretch/>
        </p:blipFill>
        <p:spPr>
          <a:xfrm>
            <a:off x="5964795" y="229716"/>
            <a:ext cx="3179205" cy="6393333"/>
          </a:xfrm>
          <a:prstGeom prst="rect">
            <a:avLst/>
          </a:prstGeom>
          <a:noFill/>
        </p:spPr>
      </p:pic>
      <p:sp>
        <p:nvSpPr>
          <p:cNvPr id="14" name="Title 1"/>
          <p:cNvSpPr>
            <a:spLocks noGrp="1"/>
          </p:cNvSpPr>
          <p:nvPr>
            <p:ph type="title" hasCustomPrompt="1"/>
          </p:nvPr>
        </p:nvSpPr>
        <p:spPr>
          <a:xfrm>
            <a:off x="764108" y="3433543"/>
            <a:ext cx="7886700" cy="1417857"/>
          </a:xfrm>
          <a:solidFill>
            <a:schemeClr val="bg1">
              <a:alpha val="70000"/>
            </a:schemeClr>
          </a:solidFill>
        </p:spPr>
        <p:txBody>
          <a:bodyPr/>
          <a:lstStyle>
            <a:lvl1pPr>
              <a:defRPr baseline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Welcome</a:t>
            </a:r>
            <a:br>
              <a:rPr lang="en-US" dirty="0" smtClean="0"/>
            </a:br>
            <a:r>
              <a:rPr lang="en-US" dirty="0" smtClean="0"/>
              <a:t>London Metropolitan University</a:t>
            </a:r>
            <a:endParaRPr lang="en-GB" dirty="0"/>
          </a:p>
        </p:txBody>
      </p:sp>
      <p:sp>
        <p:nvSpPr>
          <p:cNvPr id="11" name="Text Placeholder 13"/>
          <p:cNvSpPr>
            <a:spLocks noGrp="1"/>
          </p:cNvSpPr>
          <p:nvPr>
            <p:ph type="body" sz="quarter" idx="10" hasCustomPrompt="1"/>
          </p:nvPr>
        </p:nvSpPr>
        <p:spPr>
          <a:xfrm>
            <a:off x="363539" y="5935132"/>
            <a:ext cx="3522662" cy="280988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 smtClean="0"/>
              <a:t>londonmet.ac.uk</a:t>
            </a:r>
          </a:p>
        </p:txBody>
      </p:sp>
      <p:sp>
        <p:nvSpPr>
          <p:cNvPr id="15" name="Text Placeholder 16"/>
          <p:cNvSpPr>
            <a:spLocks noGrp="1"/>
          </p:cNvSpPr>
          <p:nvPr>
            <p:ph type="body" sz="quarter" idx="11" hasCustomPrompt="1"/>
          </p:nvPr>
        </p:nvSpPr>
        <p:spPr>
          <a:xfrm>
            <a:off x="564817" y="6199334"/>
            <a:ext cx="3965575" cy="296333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 dirty="0" smtClean="0"/>
              <a:t>/</a:t>
            </a:r>
            <a:r>
              <a:rPr lang="en-GB" dirty="0" err="1" smtClean="0"/>
              <a:t>londonmetuni</a:t>
            </a:r>
            <a:endParaRPr lang="en-GB" dirty="0"/>
          </a:p>
        </p:txBody>
      </p:sp>
      <p:sp>
        <p:nvSpPr>
          <p:cNvPr id="16" name="Text Placeholder 18"/>
          <p:cNvSpPr>
            <a:spLocks noGrp="1"/>
          </p:cNvSpPr>
          <p:nvPr>
            <p:ph type="body" sz="quarter" idx="12" hasCustomPrompt="1"/>
          </p:nvPr>
        </p:nvSpPr>
        <p:spPr>
          <a:xfrm>
            <a:off x="547883" y="6446436"/>
            <a:ext cx="3276600" cy="279929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 dirty="0" smtClean="0"/>
              <a:t>@</a:t>
            </a:r>
            <a:r>
              <a:rPr lang="en-GB" dirty="0" err="1" smtClean="0"/>
              <a:t>LondonMetUni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332094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yellow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London Metropolitan University logo - black with no background sized for A3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000" y="468000"/>
            <a:ext cx="2880360" cy="740664"/>
          </a:xfrm>
          <a:prstGeom prst="rect">
            <a:avLst/>
          </a:prstGeom>
        </p:spPr>
      </p:pic>
      <p:pic>
        <p:nvPicPr>
          <p:cNvPr id="11" name="Picture 10" descr="Twitter icon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479" y="6521068"/>
            <a:ext cx="147600" cy="147600"/>
          </a:xfrm>
          <a:prstGeom prst="rect">
            <a:avLst/>
          </a:prstGeom>
        </p:spPr>
      </p:pic>
      <p:pic>
        <p:nvPicPr>
          <p:cNvPr id="12" name="Picture 11" descr="Facebook icon.png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548" y="6250631"/>
            <a:ext cx="147600" cy="1476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 hasCustomPrompt="1"/>
          </p:nvPr>
        </p:nvSpPr>
        <p:spPr>
          <a:xfrm>
            <a:off x="753500" y="3437467"/>
            <a:ext cx="7924815" cy="1413934"/>
          </a:xfrm>
          <a:solidFill>
            <a:schemeClr val="tx2">
              <a:alpha val="70000"/>
            </a:schemeClr>
          </a:solidFill>
        </p:spPr>
        <p:txBody>
          <a:bodyPr/>
          <a:lstStyle>
            <a:lvl1pPr marL="0" indent="0">
              <a:defRPr b="1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Welcome</a:t>
            </a:r>
            <a:br>
              <a:rPr lang="en-US" dirty="0" smtClean="0"/>
            </a:br>
            <a:r>
              <a:rPr lang="en-US" dirty="0" smtClean="0"/>
              <a:t>London Metropolitan University</a:t>
            </a:r>
            <a:endParaRPr lang="en-GB" dirty="0"/>
          </a:p>
        </p:txBody>
      </p:sp>
      <p:pic>
        <p:nvPicPr>
          <p:cNvPr id="15" name="Picture 14" descr="COSMOS GRAPHIC WHITE.png"/>
          <p:cNvPicPr>
            <a:picLocks noChangeAspect="1"/>
          </p:cNvPicPr>
          <p:nvPr userDrawn="1"/>
        </p:nvPicPr>
        <p:blipFill rotWithShape="1">
          <a:blip r:embed="rId5" cstate="print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62" r="50143"/>
          <a:stretch/>
        </p:blipFill>
        <p:spPr>
          <a:xfrm>
            <a:off x="5964795" y="229716"/>
            <a:ext cx="3179205" cy="6393333"/>
          </a:xfrm>
          <a:prstGeom prst="rect">
            <a:avLst/>
          </a:prstGeom>
          <a:noFill/>
        </p:spPr>
      </p:pic>
      <p:sp>
        <p:nvSpPr>
          <p:cNvPr id="16" name="Text Placeholder 13"/>
          <p:cNvSpPr>
            <a:spLocks noGrp="1"/>
          </p:cNvSpPr>
          <p:nvPr>
            <p:ph type="body" sz="quarter" idx="10" hasCustomPrompt="1"/>
          </p:nvPr>
        </p:nvSpPr>
        <p:spPr>
          <a:xfrm>
            <a:off x="363539" y="5935132"/>
            <a:ext cx="3522662" cy="280988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 smtClean="0"/>
              <a:t>londonmet.ac.uk</a:t>
            </a:r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1" hasCustomPrompt="1"/>
          </p:nvPr>
        </p:nvSpPr>
        <p:spPr>
          <a:xfrm>
            <a:off x="564817" y="6199334"/>
            <a:ext cx="3965575" cy="296333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 dirty="0" smtClean="0"/>
              <a:t>/</a:t>
            </a:r>
            <a:r>
              <a:rPr lang="en-GB" dirty="0" err="1" smtClean="0"/>
              <a:t>londonmetuni</a:t>
            </a:r>
            <a:endParaRPr lang="en-GB" dirty="0"/>
          </a:p>
        </p:txBody>
      </p:sp>
      <p:sp>
        <p:nvSpPr>
          <p:cNvPr id="18" name="Text Placeholder 18"/>
          <p:cNvSpPr>
            <a:spLocks noGrp="1"/>
          </p:cNvSpPr>
          <p:nvPr>
            <p:ph type="body" sz="quarter" idx="12" hasCustomPrompt="1"/>
          </p:nvPr>
        </p:nvSpPr>
        <p:spPr>
          <a:xfrm>
            <a:off x="547883" y="6446436"/>
            <a:ext cx="3276600" cy="279929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 dirty="0" smtClean="0"/>
              <a:t>@</a:t>
            </a:r>
            <a:r>
              <a:rPr lang="en-GB" dirty="0" err="1" smtClean="0"/>
              <a:t>LondonMetUni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956629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dark blue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 descr="Facebook icon - white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075" y="6250631"/>
            <a:ext cx="147600" cy="147600"/>
          </a:xfrm>
          <a:prstGeom prst="rect">
            <a:avLst/>
          </a:prstGeom>
        </p:spPr>
      </p:pic>
      <p:pic>
        <p:nvPicPr>
          <p:cNvPr id="26" name="Picture 25" descr="Twitter icon - white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479" y="6521068"/>
            <a:ext cx="147600" cy="147600"/>
          </a:xfrm>
          <a:prstGeom prst="rect">
            <a:avLst/>
          </a:prstGeom>
        </p:spPr>
      </p:pic>
      <p:pic>
        <p:nvPicPr>
          <p:cNvPr id="28" name="Picture 27" descr="London Metropolitan University logo - white with no background.png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000" y="468000"/>
            <a:ext cx="2880360" cy="740664"/>
          </a:xfrm>
          <a:prstGeom prst="rect">
            <a:avLst/>
          </a:prstGeom>
        </p:spPr>
      </p:pic>
      <p:pic>
        <p:nvPicPr>
          <p:cNvPr id="29" name="Picture 28" descr="COSMOS GRAPHIC WHITE.png"/>
          <p:cNvPicPr>
            <a:picLocks noChangeAspect="1"/>
          </p:cNvPicPr>
          <p:nvPr userDrawn="1"/>
        </p:nvPicPr>
        <p:blipFill rotWithShape="1">
          <a:blip r:embed="rId5" cstate="print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62" r="50143"/>
          <a:stretch/>
        </p:blipFill>
        <p:spPr>
          <a:xfrm>
            <a:off x="5964795" y="229716"/>
            <a:ext cx="3179205" cy="6393333"/>
          </a:xfrm>
          <a:prstGeom prst="rect">
            <a:avLst/>
          </a:prstGeom>
          <a:noFill/>
        </p:spPr>
      </p:pic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764108" y="3433543"/>
            <a:ext cx="7886700" cy="1417857"/>
          </a:xfrm>
          <a:solidFill>
            <a:schemeClr val="bg1">
              <a:alpha val="70000"/>
            </a:schemeClr>
          </a:solidFill>
        </p:spPr>
        <p:txBody>
          <a:bodyPr/>
          <a:lstStyle>
            <a:lvl1pPr>
              <a:defRPr baseline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Welcome</a:t>
            </a:r>
            <a:br>
              <a:rPr lang="en-US" dirty="0" smtClean="0"/>
            </a:br>
            <a:r>
              <a:rPr lang="en-US" dirty="0" smtClean="0"/>
              <a:t>London Metropolitan University</a:t>
            </a:r>
            <a:endParaRPr lang="en-GB" dirty="0"/>
          </a:p>
        </p:txBody>
      </p:sp>
      <p:sp>
        <p:nvSpPr>
          <p:cNvPr id="11" name="Text Placeholder 13"/>
          <p:cNvSpPr>
            <a:spLocks noGrp="1"/>
          </p:cNvSpPr>
          <p:nvPr>
            <p:ph type="body" sz="quarter" idx="10" hasCustomPrompt="1"/>
          </p:nvPr>
        </p:nvSpPr>
        <p:spPr>
          <a:xfrm>
            <a:off x="363539" y="5935132"/>
            <a:ext cx="3522662" cy="280988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 smtClean="0"/>
              <a:t>londonmet.ac.uk</a:t>
            </a:r>
          </a:p>
        </p:txBody>
      </p:sp>
      <p:sp>
        <p:nvSpPr>
          <p:cNvPr id="12" name="Text Placeholder 16"/>
          <p:cNvSpPr>
            <a:spLocks noGrp="1"/>
          </p:cNvSpPr>
          <p:nvPr>
            <p:ph type="body" sz="quarter" idx="11" hasCustomPrompt="1"/>
          </p:nvPr>
        </p:nvSpPr>
        <p:spPr>
          <a:xfrm>
            <a:off x="564817" y="6199334"/>
            <a:ext cx="3965575" cy="296333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 dirty="0" smtClean="0"/>
              <a:t>/</a:t>
            </a:r>
            <a:r>
              <a:rPr lang="en-GB" dirty="0" err="1" smtClean="0"/>
              <a:t>londonmetuni</a:t>
            </a:r>
            <a:endParaRPr lang="en-GB" dirty="0"/>
          </a:p>
        </p:txBody>
      </p:sp>
      <p:sp>
        <p:nvSpPr>
          <p:cNvPr id="13" name="Text Placeholder 18"/>
          <p:cNvSpPr>
            <a:spLocks noGrp="1"/>
          </p:cNvSpPr>
          <p:nvPr>
            <p:ph type="body" sz="quarter" idx="12" hasCustomPrompt="1"/>
          </p:nvPr>
        </p:nvSpPr>
        <p:spPr>
          <a:xfrm>
            <a:off x="547883" y="6446436"/>
            <a:ext cx="3276600" cy="279929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 dirty="0" smtClean="0"/>
              <a:t>@</a:t>
            </a:r>
            <a:r>
              <a:rPr lang="en-GB" dirty="0" err="1" smtClean="0"/>
              <a:t>LondonMetUni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131295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dark red  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Facebook icon - white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075" y="6250631"/>
            <a:ext cx="147600" cy="147600"/>
          </a:xfrm>
          <a:prstGeom prst="rect">
            <a:avLst/>
          </a:prstGeom>
        </p:spPr>
      </p:pic>
      <p:pic>
        <p:nvPicPr>
          <p:cNvPr id="10" name="Picture 9" descr="Twitter icon - white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479" y="6521068"/>
            <a:ext cx="147600" cy="147600"/>
          </a:xfrm>
          <a:prstGeom prst="rect">
            <a:avLst/>
          </a:prstGeom>
        </p:spPr>
      </p:pic>
      <p:pic>
        <p:nvPicPr>
          <p:cNvPr id="12" name="Picture 11" descr="London Metropolitan University logo - white with no background.png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000" y="468000"/>
            <a:ext cx="2880360" cy="740664"/>
          </a:xfrm>
          <a:prstGeom prst="rect">
            <a:avLst/>
          </a:prstGeom>
        </p:spPr>
      </p:pic>
      <p:pic>
        <p:nvPicPr>
          <p:cNvPr id="13" name="Picture 12" descr="COSMOS GRAPHIC WHITE.png"/>
          <p:cNvPicPr>
            <a:picLocks noChangeAspect="1"/>
          </p:cNvPicPr>
          <p:nvPr userDrawn="1"/>
        </p:nvPicPr>
        <p:blipFill rotWithShape="1">
          <a:blip r:embed="rId5" cstate="print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62" r="50143"/>
          <a:stretch/>
        </p:blipFill>
        <p:spPr>
          <a:xfrm>
            <a:off x="5964795" y="229716"/>
            <a:ext cx="3179205" cy="6393333"/>
          </a:xfrm>
          <a:prstGeom prst="rect">
            <a:avLst/>
          </a:prstGeom>
          <a:noFill/>
        </p:spPr>
      </p:pic>
      <p:sp>
        <p:nvSpPr>
          <p:cNvPr id="14" name="Title 1"/>
          <p:cNvSpPr>
            <a:spLocks noGrp="1"/>
          </p:cNvSpPr>
          <p:nvPr>
            <p:ph type="title" hasCustomPrompt="1"/>
          </p:nvPr>
        </p:nvSpPr>
        <p:spPr>
          <a:xfrm>
            <a:off x="764108" y="3433543"/>
            <a:ext cx="7886700" cy="1417857"/>
          </a:xfrm>
          <a:solidFill>
            <a:schemeClr val="bg1">
              <a:alpha val="70000"/>
            </a:schemeClr>
          </a:solidFill>
        </p:spPr>
        <p:txBody>
          <a:bodyPr/>
          <a:lstStyle>
            <a:lvl1pPr>
              <a:defRPr baseline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Welcome</a:t>
            </a:r>
            <a:br>
              <a:rPr lang="en-US" dirty="0" smtClean="0"/>
            </a:br>
            <a:r>
              <a:rPr lang="en-US" dirty="0" smtClean="0"/>
              <a:t>London Metropolitan University</a:t>
            </a:r>
            <a:endParaRPr lang="en-GB" dirty="0"/>
          </a:p>
        </p:txBody>
      </p:sp>
      <p:sp>
        <p:nvSpPr>
          <p:cNvPr id="11" name="Text Placeholder 13"/>
          <p:cNvSpPr>
            <a:spLocks noGrp="1"/>
          </p:cNvSpPr>
          <p:nvPr>
            <p:ph type="body" sz="quarter" idx="10" hasCustomPrompt="1"/>
          </p:nvPr>
        </p:nvSpPr>
        <p:spPr>
          <a:xfrm>
            <a:off x="363539" y="5935132"/>
            <a:ext cx="3522662" cy="280988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 smtClean="0"/>
              <a:t>londonmet.ac.uk</a:t>
            </a:r>
          </a:p>
        </p:txBody>
      </p:sp>
      <p:sp>
        <p:nvSpPr>
          <p:cNvPr id="15" name="Text Placeholder 16"/>
          <p:cNvSpPr>
            <a:spLocks noGrp="1"/>
          </p:cNvSpPr>
          <p:nvPr>
            <p:ph type="body" sz="quarter" idx="11" hasCustomPrompt="1"/>
          </p:nvPr>
        </p:nvSpPr>
        <p:spPr>
          <a:xfrm>
            <a:off x="564817" y="6199334"/>
            <a:ext cx="3965575" cy="296333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 dirty="0" smtClean="0"/>
              <a:t>/</a:t>
            </a:r>
            <a:r>
              <a:rPr lang="en-GB" dirty="0" err="1" smtClean="0"/>
              <a:t>londonmetuni</a:t>
            </a:r>
            <a:endParaRPr lang="en-GB" dirty="0"/>
          </a:p>
        </p:txBody>
      </p:sp>
      <p:sp>
        <p:nvSpPr>
          <p:cNvPr id="16" name="Text Placeholder 18"/>
          <p:cNvSpPr>
            <a:spLocks noGrp="1"/>
          </p:cNvSpPr>
          <p:nvPr>
            <p:ph type="body" sz="quarter" idx="12" hasCustomPrompt="1"/>
          </p:nvPr>
        </p:nvSpPr>
        <p:spPr>
          <a:xfrm>
            <a:off x="547883" y="6446436"/>
            <a:ext cx="3276600" cy="279929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 dirty="0" smtClean="0"/>
              <a:t>@</a:t>
            </a:r>
            <a:r>
              <a:rPr lang="en-GB" dirty="0" err="1" smtClean="0"/>
              <a:t>LondonMetUni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404827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basic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ctrTitle" hasCustomPrompt="1"/>
          </p:nvPr>
        </p:nvSpPr>
        <p:spPr>
          <a:xfrm>
            <a:off x="738554" y="1562693"/>
            <a:ext cx="7423313" cy="378069"/>
          </a:xfrm>
        </p:spPr>
        <p:txBody>
          <a:bodyPr anchor="b">
            <a:normAutofit/>
          </a:bodyPr>
          <a:lstStyle>
            <a:lvl1pPr algn="l">
              <a:defRPr sz="2000" b="1" i="0" baseline="0">
                <a:latin typeface="Arial" panose="020B0604020202020204" pitchFamily="34" charset="0"/>
              </a:defRPr>
            </a:lvl1pPr>
          </a:lstStyle>
          <a:p>
            <a:r>
              <a:rPr lang="en-GB" dirty="0" smtClean="0"/>
              <a:t>Slide title – Please use Arial, size 20</a:t>
            </a:r>
            <a:endParaRPr lang="en-GB" dirty="0"/>
          </a:p>
        </p:txBody>
      </p:sp>
      <p:sp>
        <p:nvSpPr>
          <p:cNvPr id="4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738554" y="2136531"/>
            <a:ext cx="7423313" cy="4158761"/>
          </a:xfrm>
        </p:spPr>
        <p:txBody>
          <a:bodyPr>
            <a:normAutofit/>
          </a:bodyPr>
          <a:lstStyle>
            <a:lvl1pPr marL="0" marR="0" indent="0" algn="l" rtl="0">
              <a:spcBef>
                <a:spcPts val="0"/>
              </a:spcBef>
              <a:buClr>
                <a:srgbClr val="272727"/>
              </a:buClr>
              <a:buSzPct val="100000"/>
              <a:buFont typeface="Arial" panose="020B0604020202020204" pitchFamily="34" charset="0"/>
              <a:buNone/>
              <a:defRPr sz="2000" baseline="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 smtClean="0"/>
              <a:t>Please do not change the formatting of this slide. </a:t>
            </a:r>
          </a:p>
          <a:p>
            <a:endParaRPr lang="en-GB" dirty="0" smtClean="0"/>
          </a:p>
          <a:p>
            <a:r>
              <a:rPr lang="en-GB" dirty="0" smtClean="0"/>
              <a:t>Remember to keep your slides brief. Only include key points of prompts on the screen.</a:t>
            </a:r>
          </a:p>
          <a:p>
            <a:r>
              <a:rPr lang="en-GB" dirty="0" smtClean="0"/>
              <a:t>Retain the formatting set out here. Elements of the slide are aligned as per the brand guidelines.</a:t>
            </a:r>
          </a:p>
          <a:p>
            <a:r>
              <a:rPr lang="en-GB" dirty="0" smtClean="0"/>
              <a:t>If emphasis of one or two words is called for then bold text is permitted, though use this sparingly.</a:t>
            </a:r>
          </a:p>
          <a:p>
            <a:r>
              <a:rPr lang="en-GB" dirty="0" smtClean="0"/>
              <a:t>For more information about our editorial style and to download the latest templates, visit: londonmet.ac.uk/brand.</a:t>
            </a:r>
          </a:p>
          <a:p>
            <a:endParaRPr lang="en-GB" dirty="0" smtClean="0"/>
          </a:p>
          <a:p>
            <a:r>
              <a:rPr lang="en-GB" dirty="0" smtClean="0"/>
              <a:t> </a:t>
            </a:r>
            <a:endParaRPr lang="en-GB" dirty="0"/>
          </a:p>
        </p:txBody>
      </p:sp>
      <p:pic>
        <p:nvPicPr>
          <p:cNvPr id="6" name="Picture 5" descr="London Metropolitan University logo - black with no background sized for A3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000" y="468000"/>
            <a:ext cx="2880360" cy="740664"/>
          </a:xfrm>
          <a:prstGeom prst="rect">
            <a:avLst/>
          </a:prstGeom>
        </p:spPr>
      </p:pic>
      <p:sp>
        <p:nvSpPr>
          <p:cNvPr id="7" name="Shape 92"/>
          <p:cNvSpPr txBox="1"/>
          <p:nvPr userDrawn="1"/>
        </p:nvSpPr>
        <p:spPr>
          <a:xfrm>
            <a:off x="363225" y="6432398"/>
            <a:ext cx="1322700" cy="276998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200" dirty="0" err="1">
                <a:solidFill>
                  <a:schemeClr val="tx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l</a:t>
            </a:r>
            <a:r>
              <a:rPr lang="en-US" sz="1200" i="0" u="none" strike="noStrike" cap="none" baseline="0" dirty="0" err="1" smtClean="0">
                <a:solidFill>
                  <a:schemeClr val="tx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ondonmet.ac.uk</a:t>
            </a:r>
            <a:endParaRPr lang="en-US" sz="1200" i="0" u="none" strike="noStrike" cap="none" baseline="0" dirty="0">
              <a:solidFill>
                <a:schemeClr val="tx1"/>
              </a:solidFill>
              <a:latin typeface="Arial" panose="020B0604020202020204" pitchFamily="34" charset="0"/>
              <a:ea typeface="Helvetica Neue"/>
              <a:cs typeface="Arial" panose="020B0604020202020204" pitchFamily="34" charset="0"/>
              <a:sym typeface="Helvetica Neue"/>
            </a:endParaRPr>
          </a:p>
        </p:txBody>
      </p:sp>
      <p:pic>
        <p:nvPicPr>
          <p:cNvPr id="8" name="Picture 7" descr="COSMOS GRAPHIC BLACK.png"/>
          <p:cNvPicPr>
            <a:picLocks noChangeAspect="1"/>
          </p:cNvPicPr>
          <p:nvPr userDrawn="1"/>
        </p:nvPicPr>
        <p:blipFill rotWithShape="1">
          <a:blip r:embed="rId3" cstate="print">
            <a:alphaModFix amt="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49960"/>
          <a:stretch/>
        </p:blipFill>
        <p:spPr>
          <a:xfrm>
            <a:off x="5938838" y="217638"/>
            <a:ext cx="3205162" cy="6405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2729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London Metropolitan University logo - white with no background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000" y="468000"/>
            <a:ext cx="2880360" cy="740664"/>
          </a:xfrm>
          <a:prstGeom prst="rect">
            <a:avLst/>
          </a:prstGeom>
        </p:spPr>
      </p:pic>
      <p:sp>
        <p:nvSpPr>
          <p:cNvPr id="10" name="Shape 92"/>
          <p:cNvSpPr txBox="1"/>
          <p:nvPr userDrawn="1"/>
        </p:nvSpPr>
        <p:spPr>
          <a:xfrm>
            <a:off x="363225" y="6432398"/>
            <a:ext cx="1322700" cy="276998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200" dirty="0" err="1">
                <a:solidFill>
                  <a:srgbClr val="FFFFFF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l</a:t>
            </a:r>
            <a:r>
              <a:rPr lang="en-US" sz="1200" i="0" u="none" strike="noStrike" cap="none" baseline="0" dirty="0" err="1" smtClean="0">
                <a:solidFill>
                  <a:srgbClr val="FFFFFF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ondonmet.ac.uk</a:t>
            </a:r>
            <a:endParaRPr lang="en-US" sz="1200" i="0" u="none" strike="noStrike" cap="none" baseline="0" dirty="0">
              <a:solidFill>
                <a:srgbClr val="FFFFFF"/>
              </a:solidFill>
              <a:latin typeface="Arial" panose="020B0604020202020204" pitchFamily="34" charset="0"/>
              <a:ea typeface="Helvetica Neue"/>
              <a:cs typeface="Arial" panose="020B0604020202020204" pitchFamily="34" charset="0"/>
              <a:sym typeface="Helvetica Neue"/>
            </a:endParaRPr>
          </a:p>
        </p:txBody>
      </p:sp>
      <p:sp>
        <p:nvSpPr>
          <p:cNvPr id="15" name="Title 1"/>
          <p:cNvSpPr>
            <a:spLocks noGrp="1"/>
          </p:cNvSpPr>
          <p:nvPr>
            <p:ph type="ctrTitle" hasCustomPrompt="1"/>
          </p:nvPr>
        </p:nvSpPr>
        <p:spPr>
          <a:xfrm>
            <a:off x="738554" y="1562693"/>
            <a:ext cx="6031523" cy="378069"/>
          </a:xfrm>
        </p:spPr>
        <p:txBody>
          <a:bodyPr anchor="b">
            <a:normAutofit/>
          </a:bodyPr>
          <a:lstStyle>
            <a:lvl1pPr algn="l">
              <a:defRPr sz="2000" b="1" i="0" baseline="0">
                <a:solidFill>
                  <a:schemeClr val="bg1"/>
                </a:solidFill>
                <a:latin typeface="Arial" panose="020B0604020202020204" pitchFamily="34" charset="0"/>
              </a:defRPr>
            </a:lvl1pPr>
          </a:lstStyle>
          <a:p>
            <a:r>
              <a:rPr lang="en-GB" dirty="0" smtClean="0"/>
              <a:t>Slide title – Please use Arial, size 20</a:t>
            </a:r>
            <a:endParaRPr lang="en-GB" dirty="0"/>
          </a:p>
        </p:txBody>
      </p:sp>
      <p:sp>
        <p:nvSpPr>
          <p:cNvPr id="16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738554" y="2136531"/>
            <a:ext cx="7414846" cy="4158761"/>
          </a:xfrm>
        </p:spPr>
        <p:txBody>
          <a:bodyPr>
            <a:normAutofit/>
          </a:bodyPr>
          <a:lstStyle>
            <a:lvl1pPr marL="0" marR="0" indent="0" algn="l" rtl="0">
              <a:spcBef>
                <a:spcPts val="0"/>
              </a:spcBef>
              <a:buClr>
                <a:srgbClr val="272727"/>
              </a:buClr>
              <a:buSzPct val="100000"/>
              <a:buFont typeface="Arial" panose="020B0604020202020204" pitchFamily="34" charset="0"/>
              <a:buNone/>
              <a:defRPr sz="2000" baseline="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 smtClean="0"/>
              <a:t>Please do not change the formatting of this slide. </a:t>
            </a:r>
          </a:p>
          <a:p>
            <a:endParaRPr lang="en-GB" dirty="0" smtClean="0"/>
          </a:p>
          <a:p>
            <a:r>
              <a:rPr lang="en-GB" dirty="0" smtClean="0"/>
              <a:t>Remember to keep your slides brief. Only include key points of prompts on the screen.</a:t>
            </a:r>
          </a:p>
          <a:p>
            <a:r>
              <a:rPr lang="en-GB" dirty="0" smtClean="0"/>
              <a:t>Retain the formatting set out here. Elements of the slide are aligned as per the brand guidelines.</a:t>
            </a:r>
          </a:p>
          <a:p>
            <a:r>
              <a:rPr lang="en-GB" dirty="0" smtClean="0"/>
              <a:t>If emphasis of one or two words is called for then bold text is permitted, though use this sparingly.</a:t>
            </a:r>
          </a:p>
          <a:p>
            <a:r>
              <a:rPr lang="en-GB" dirty="0" smtClean="0"/>
              <a:t>For more information about our editorial style and to download the latest templates, visit: londonmet.ac.uk/brand.</a:t>
            </a:r>
          </a:p>
          <a:p>
            <a:endParaRPr lang="en-GB" dirty="0" smtClean="0"/>
          </a:p>
          <a:p>
            <a:r>
              <a:rPr lang="en-GB" dirty="0" smtClean="0"/>
              <a:t> </a:t>
            </a:r>
            <a:endParaRPr lang="en-GB" dirty="0"/>
          </a:p>
        </p:txBody>
      </p:sp>
      <p:pic>
        <p:nvPicPr>
          <p:cNvPr id="17" name="Picture 16" descr="COSMOS GRAPHIC WHITE.png"/>
          <p:cNvPicPr>
            <a:picLocks noChangeAspect="1"/>
          </p:cNvPicPr>
          <p:nvPr userDrawn="1"/>
        </p:nvPicPr>
        <p:blipFill rotWithShape="1">
          <a:blip r:embed="rId3" cstate="print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62" r="50143"/>
          <a:stretch/>
        </p:blipFill>
        <p:spPr>
          <a:xfrm>
            <a:off x="5964795" y="229716"/>
            <a:ext cx="3179205" cy="639333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6883935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basic grey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ctrTitle" hasCustomPrompt="1"/>
          </p:nvPr>
        </p:nvSpPr>
        <p:spPr>
          <a:xfrm>
            <a:off x="738554" y="1562693"/>
            <a:ext cx="7431779" cy="378069"/>
          </a:xfrm>
        </p:spPr>
        <p:txBody>
          <a:bodyPr anchor="b">
            <a:normAutofit/>
          </a:bodyPr>
          <a:lstStyle>
            <a:lvl1pPr algn="l">
              <a:defRPr sz="2000" b="1" i="0" baseline="0">
                <a:latin typeface="Arial" panose="020B0604020202020204" pitchFamily="34" charset="0"/>
              </a:defRPr>
            </a:lvl1pPr>
          </a:lstStyle>
          <a:p>
            <a:r>
              <a:rPr lang="en-GB" dirty="0" smtClean="0"/>
              <a:t>Slide title – Please use Arial, size 20</a:t>
            </a:r>
            <a:endParaRPr lang="en-GB" dirty="0"/>
          </a:p>
        </p:txBody>
      </p:sp>
      <p:sp>
        <p:nvSpPr>
          <p:cNvPr id="4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738554" y="2136531"/>
            <a:ext cx="7431779" cy="4158761"/>
          </a:xfrm>
        </p:spPr>
        <p:txBody>
          <a:bodyPr>
            <a:normAutofit/>
          </a:bodyPr>
          <a:lstStyle>
            <a:lvl1pPr marL="0" marR="0" indent="0" algn="l" rtl="0">
              <a:spcBef>
                <a:spcPts val="0"/>
              </a:spcBef>
              <a:buClr>
                <a:srgbClr val="272727"/>
              </a:buClr>
              <a:buSzPct val="100000"/>
              <a:buFont typeface="Arial" panose="020B0604020202020204" pitchFamily="34" charset="0"/>
              <a:buNone/>
              <a:defRPr sz="2000" baseline="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 smtClean="0"/>
              <a:t>Please do not change the formatting of this slide. </a:t>
            </a:r>
          </a:p>
          <a:p>
            <a:endParaRPr lang="en-GB" dirty="0" smtClean="0"/>
          </a:p>
          <a:p>
            <a:r>
              <a:rPr lang="en-GB" dirty="0" smtClean="0"/>
              <a:t>Remember to keep your slides brief. Only include key points of prompts on the screen.</a:t>
            </a:r>
          </a:p>
          <a:p>
            <a:r>
              <a:rPr lang="en-GB" dirty="0" smtClean="0"/>
              <a:t>Retain the formatting set out here. Elements of the slide are aligned as per the brand guidelines.</a:t>
            </a:r>
          </a:p>
          <a:p>
            <a:r>
              <a:rPr lang="en-GB" dirty="0" smtClean="0"/>
              <a:t>If emphasis of one or two words is called for then bold text is permitted, though use this sparingly.</a:t>
            </a:r>
          </a:p>
          <a:p>
            <a:r>
              <a:rPr lang="en-GB" dirty="0" smtClean="0"/>
              <a:t>For more information about our editorial style and to download the latest templates, visit: londonmet.ac.uk/brand.</a:t>
            </a:r>
          </a:p>
          <a:p>
            <a:endParaRPr lang="en-GB" dirty="0" smtClean="0"/>
          </a:p>
          <a:p>
            <a:r>
              <a:rPr lang="en-GB" dirty="0" smtClean="0"/>
              <a:t> </a:t>
            </a:r>
            <a:endParaRPr lang="en-GB" dirty="0"/>
          </a:p>
        </p:txBody>
      </p:sp>
      <p:pic>
        <p:nvPicPr>
          <p:cNvPr id="5" name="Picture 4" descr="COSMOS GRAPHIC WHITE.png"/>
          <p:cNvPicPr>
            <a:picLocks noChangeAspect="1"/>
          </p:cNvPicPr>
          <p:nvPr userDrawn="1"/>
        </p:nvPicPr>
        <p:blipFill rotWithShape="1">
          <a:blip r:embed="rId2" cstate="print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62" r="50143"/>
          <a:stretch/>
        </p:blipFill>
        <p:spPr>
          <a:xfrm>
            <a:off x="5964795" y="229716"/>
            <a:ext cx="3179205" cy="6393333"/>
          </a:xfrm>
          <a:prstGeom prst="rect">
            <a:avLst/>
          </a:prstGeom>
          <a:noFill/>
        </p:spPr>
      </p:pic>
      <p:pic>
        <p:nvPicPr>
          <p:cNvPr id="6" name="Picture 5" descr="London Metropolitan University logo - black with no background sized for A3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000" y="468000"/>
            <a:ext cx="2880360" cy="740664"/>
          </a:xfrm>
          <a:prstGeom prst="rect">
            <a:avLst/>
          </a:prstGeom>
        </p:spPr>
      </p:pic>
      <p:sp>
        <p:nvSpPr>
          <p:cNvPr id="7" name="Shape 92"/>
          <p:cNvSpPr txBox="1"/>
          <p:nvPr userDrawn="1"/>
        </p:nvSpPr>
        <p:spPr>
          <a:xfrm>
            <a:off x="363225" y="6432398"/>
            <a:ext cx="1322700" cy="276998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200" dirty="0" err="1">
                <a:solidFill>
                  <a:schemeClr val="tx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l</a:t>
            </a:r>
            <a:r>
              <a:rPr lang="en-US" sz="1200" i="0" u="none" strike="noStrike" cap="none" baseline="0" dirty="0" err="1" smtClean="0">
                <a:solidFill>
                  <a:schemeClr val="tx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ondonmet.ac.uk</a:t>
            </a:r>
            <a:endParaRPr lang="en-US" sz="1200" i="0" u="none" strike="noStrike" cap="none" baseline="0" dirty="0">
              <a:solidFill>
                <a:schemeClr val="tx1"/>
              </a:solidFill>
              <a:latin typeface="Arial" panose="020B0604020202020204" pitchFamily="34" charset="0"/>
              <a:ea typeface="Helvetica Neue"/>
              <a:cs typeface="Arial" panose="020B0604020202020204" pitchFamily="34" charset="0"/>
              <a:sym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19182615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Shape 86"/>
          <p:cNvPicPr preferRelativeResize="0"/>
          <p:nvPr userDrawn="1"/>
        </p:nvPicPr>
        <p:blipFill rotWithShape="1">
          <a:blip r:embed="rId2">
            <a:alphaModFix/>
          </a:blip>
          <a:srcRect l="20918" r="11499" b="23826"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Picture 9" descr="Twitter icon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481" y="6521068"/>
            <a:ext cx="147600" cy="147600"/>
          </a:xfrm>
          <a:prstGeom prst="rect">
            <a:avLst/>
          </a:prstGeom>
        </p:spPr>
      </p:pic>
      <p:pic>
        <p:nvPicPr>
          <p:cNvPr id="11" name="Picture 10" descr="Facebook icon.png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552" y="6250631"/>
            <a:ext cx="147600" cy="1476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53519" y="3437461"/>
            <a:ext cx="7924815" cy="1405467"/>
          </a:xfrm>
          <a:solidFill>
            <a:schemeClr val="tx2">
              <a:alpha val="70000"/>
            </a:schemeClr>
          </a:solidFill>
        </p:spPr>
        <p:txBody>
          <a:bodyPr/>
          <a:lstStyle>
            <a:lvl1pPr marL="0" indent="0">
              <a:defRPr b="1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Welcome</a:t>
            </a:r>
            <a:br>
              <a:rPr lang="en-US" dirty="0" smtClean="0"/>
            </a:br>
            <a:r>
              <a:rPr lang="en-US" dirty="0" smtClean="0"/>
              <a:t>London Metropolitan University</a:t>
            </a:r>
            <a:endParaRPr lang="en-GB" dirty="0"/>
          </a:p>
        </p:txBody>
      </p:sp>
      <p:pic>
        <p:nvPicPr>
          <p:cNvPr id="15" name="Picture 14" descr="London Metropolitan University logo - black with no background sized for A3.png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000" y="468000"/>
            <a:ext cx="2880360" cy="740664"/>
          </a:xfrm>
          <a:prstGeom prst="rect">
            <a:avLst/>
          </a:prstGeom>
        </p:spPr>
      </p:pic>
      <p:sp>
        <p:nvSpPr>
          <p:cNvPr id="14" name="Text Placeholder 13"/>
          <p:cNvSpPr>
            <a:spLocks noGrp="1"/>
          </p:cNvSpPr>
          <p:nvPr>
            <p:ph type="body" sz="quarter" idx="10" hasCustomPrompt="1"/>
          </p:nvPr>
        </p:nvSpPr>
        <p:spPr>
          <a:xfrm>
            <a:off x="363539" y="5935132"/>
            <a:ext cx="3522662" cy="280988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 smtClean="0"/>
              <a:t>londonmet.ac.uk</a:t>
            </a:r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1" hasCustomPrompt="1"/>
          </p:nvPr>
        </p:nvSpPr>
        <p:spPr>
          <a:xfrm>
            <a:off x="564817" y="6199334"/>
            <a:ext cx="3965575" cy="296333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 dirty="0" smtClean="0"/>
              <a:t>/</a:t>
            </a:r>
            <a:r>
              <a:rPr lang="en-GB" dirty="0" err="1" smtClean="0"/>
              <a:t>londonmetuni</a:t>
            </a:r>
            <a:endParaRPr lang="en-GB" dirty="0"/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2" hasCustomPrompt="1"/>
          </p:nvPr>
        </p:nvSpPr>
        <p:spPr>
          <a:xfrm>
            <a:off x="547883" y="6446436"/>
            <a:ext cx="3276600" cy="279929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 dirty="0" smtClean="0"/>
              <a:t>@</a:t>
            </a:r>
            <a:r>
              <a:rPr lang="en-GB" dirty="0" err="1" smtClean="0"/>
              <a:t>LondonMetUni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871544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basic orang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ctrTitle" hasCustomPrompt="1"/>
          </p:nvPr>
        </p:nvSpPr>
        <p:spPr>
          <a:xfrm>
            <a:off x="738554" y="1562693"/>
            <a:ext cx="7414846" cy="378069"/>
          </a:xfrm>
        </p:spPr>
        <p:txBody>
          <a:bodyPr anchor="b">
            <a:normAutofit/>
          </a:bodyPr>
          <a:lstStyle>
            <a:lvl1pPr algn="l">
              <a:defRPr sz="2000" b="1" i="0" baseline="0">
                <a:latin typeface="Arial" panose="020B0604020202020204" pitchFamily="34" charset="0"/>
              </a:defRPr>
            </a:lvl1pPr>
          </a:lstStyle>
          <a:p>
            <a:r>
              <a:rPr lang="en-GB" dirty="0" smtClean="0"/>
              <a:t>Slide title – Please use Arial, size 20</a:t>
            </a:r>
            <a:endParaRPr lang="en-GB" dirty="0"/>
          </a:p>
        </p:txBody>
      </p:sp>
      <p:sp>
        <p:nvSpPr>
          <p:cNvPr id="4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738554" y="2136531"/>
            <a:ext cx="7414846" cy="4158761"/>
          </a:xfrm>
        </p:spPr>
        <p:txBody>
          <a:bodyPr>
            <a:normAutofit/>
          </a:bodyPr>
          <a:lstStyle>
            <a:lvl1pPr marL="0" marR="0" indent="0" algn="l" rtl="0">
              <a:spcBef>
                <a:spcPts val="0"/>
              </a:spcBef>
              <a:buClr>
                <a:srgbClr val="272727"/>
              </a:buClr>
              <a:buSzPct val="100000"/>
              <a:buFont typeface="Arial" panose="020B0604020202020204" pitchFamily="34" charset="0"/>
              <a:buNone/>
              <a:defRPr sz="2000" baseline="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 smtClean="0"/>
              <a:t>Please do not change the formatting of this slide. </a:t>
            </a:r>
          </a:p>
          <a:p>
            <a:endParaRPr lang="en-GB" dirty="0" smtClean="0"/>
          </a:p>
          <a:p>
            <a:r>
              <a:rPr lang="en-GB" dirty="0" smtClean="0"/>
              <a:t>Remember to keep your slides brief. Only include key points of prompts on the screen.</a:t>
            </a:r>
          </a:p>
          <a:p>
            <a:r>
              <a:rPr lang="en-GB" dirty="0" smtClean="0"/>
              <a:t>Retain the formatting set out here. Elements of the slide are aligned as per the brand guidelines.</a:t>
            </a:r>
          </a:p>
          <a:p>
            <a:r>
              <a:rPr lang="en-GB" dirty="0" smtClean="0"/>
              <a:t>If emphasis of one or two words is called for then bold text is permitted, though use this sparingly.</a:t>
            </a:r>
          </a:p>
          <a:p>
            <a:r>
              <a:rPr lang="en-GB" dirty="0" smtClean="0"/>
              <a:t>For more information about our editorial style and to download the latest templates, visit: londonmet.ac.uk/brand.</a:t>
            </a:r>
          </a:p>
          <a:p>
            <a:endParaRPr lang="en-GB" dirty="0" smtClean="0"/>
          </a:p>
          <a:p>
            <a:r>
              <a:rPr lang="en-GB" dirty="0" smtClean="0"/>
              <a:t> </a:t>
            </a:r>
            <a:endParaRPr lang="en-GB" dirty="0"/>
          </a:p>
        </p:txBody>
      </p:sp>
      <p:pic>
        <p:nvPicPr>
          <p:cNvPr id="5" name="Picture 4" descr="COSMOS GRAPHIC WHITE.png"/>
          <p:cNvPicPr>
            <a:picLocks noChangeAspect="1"/>
          </p:cNvPicPr>
          <p:nvPr userDrawn="1"/>
        </p:nvPicPr>
        <p:blipFill rotWithShape="1">
          <a:blip r:embed="rId2" cstate="print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62" r="50143"/>
          <a:stretch/>
        </p:blipFill>
        <p:spPr>
          <a:xfrm>
            <a:off x="5952421" y="238182"/>
            <a:ext cx="3179205" cy="6393333"/>
          </a:xfrm>
          <a:prstGeom prst="rect">
            <a:avLst/>
          </a:prstGeom>
          <a:noFill/>
        </p:spPr>
      </p:pic>
      <p:pic>
        <p:nvPicPr>
          <p:cNvPr id="6" name="Picture 5" descr="London Metropolitan University logo - black with no background sized for A3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000" y="468000"/>
            <a:ext cx="2880360" cy="740664"/>
          </a:xfrm>
          <a:prstGeom prst="rect">
            <a:avLst/>
          </a:prstGeom>
        </p:spPr>
      </p:pic>
      <p:sp>
        <p:nvSpPr>
          <p:cNvPr id="7" name="Shape 92"/>
          <p:cNvSpPr txBox="1"/>
          <p:nvPr userDrawn="1"/>
        </p:nvSpPr>
        <p:spPr>
          <a:xfrm>
            <a:off x="363225" y="6432398"/>
            <a:ext cx="1322700" cy="276998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200" dirty="0" err="1">
                <a:solidFill>
                  <a:schemeClr val="tx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l</a:t>
            </a:r>
            <a:r>
              <a:rPr lang="en-US" sz="1200" i="0" u="none" strike="noStrike" cap="none" baseline="0" dirty="0" err="1" smtClean="0">
                <a:solidFill>
                  <a:schemeClr val="tx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ondonmet.ac.uk</a:t>
            </a:r>
            <a:endParaRPr lang="en-US" sz="1200" i="0" u="none" strike="noStrike" cap="none" baseline="0" dirty="0">
              <a:solidFill>
                <a:schemeClr val="tx1"/>
              </a:solidFill>
              <a:latin typeface="Arial" panose="020B0604020202020204" pitchFamily="34" charset="0"/>
              <a:ea typeface="Helvetica Neue"/>
              <a:cs typeface="Arial" panose="020B0604020202020204" pitchFamily="34" charset="0"/>
              <a:sym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30140762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basic light red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London Metropolitan University logo - white with no background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000" y="468000"/>
            <a:ext cx="2880360" cy="740664"/>
          </a:xfrm>
          <a:prstGeom prst="rect">
            <a:avLst/>
          </a:prstGeom>
        </p:spPr>
      </p:pic>
      <p:sp>
        <p:nvSpPr>
          <p:cNvPr id="4" name="Shape 92"/>
          <p:cNvSpPr txBox="1"/>
          <p:nvPr userDrawn="1"/>
        </p:nvSpPr>
        <p:spPr>
          <a:xfrm>
            <a:off x="363225" y="6432398"/>
            <a:ext cx="1322700" cy="276998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200" dirty="0" err="1">
                <a:solidFill>
                  <a:srgbClr val="FFFFFF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l</a:t>
            </a:r>
            <a:r>
              <a:rPr lang="en-US" sz="1200" i="0" u="none" strike="noStrike" cap="none" baseline="0" dirty="0" err="1" smtClean="0">
                <a:solidFill>
                  <a:srgbClr val="FFFFFF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ondonmet.ac.uk</a:t>
            </a:r>
            <a:endParaRPr lang="en-US" sz="1200" i="0" u="none" strike="noStrike" cap="none" baseline="0" dirty="0">
              <a:solidFill>
                <a:srgbClr val="FFFFFF"/>
              </a:solidFill>
              <a:latin typeface="Arial" panose="020B0604020202020204" pitchFamily="34" charset="0"/>
              <a:ea typeface="Helvetica Neue"/>
              <a:cs typeface="Arial" panose="020B0604020202020204" pitchFamily="34" charset="0"/>
              <a:sym typeface="Helvetica Neue"/>
            </a:endParaRPr>
          </a:p>
        </p:txBody>
      </p:sp>
      <p:sp>
        <p:nvSpPr>
          <p:cNvPr id="5" name="Title 1"/>
          <p:cNvSpPr>
            <a:spLocks noGrp="1"/>
          </p:cNvSpPr>
          <p:nvPr>
            <p:ph type="ctrTitle" hasCustomPrompt="1"/>
          </p:nvPr>
        </p:nvSpPr>
        <p:spPr>
          <a:xfrm>
            <a:off x="738554" y="1562693"/>
            <a:ext cx="7448713" cy="378069"/>
          </a:xfrm>
        </p:spPr>
        <p:txBody>
          <a:bodyPr anchor="b">
            <a:normAutofit/>
          </a:bodyPr>
          <a:lstStyle>
            <a:lvl1pPr algn="l">
              <a:defRPr sz="2000" b="1" i="0" baseline="0">
                <a:solidFill>
                  <a:schemeClr val="bg1"/>
                </a:solidFill>
                <a:latin typeface="Arial" panose="020B0604020202020204" pitchFamily="34" charset="0"/>
              </a:defRPr>
            </a:lvl1pPr>
          </a:lstStyle>
          <a:p>
            <a:r>
              <a:rPr lang="en-GB" dirty="0" smtClean="0"/>
              <a:t>Slide title – Please use Arial, size 20</a:t>
            </a:r>
            <a:endParaRPr lang="en-GB" dirty="0"/>
          </a:p>
        </p:txBody>
      </p:sp>
      <p:sp>
        <p:nvSpPr>
          <p:cNvPr id="6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738554" y="2136531"/>
            <a:ext cx="7448713" cy="4158761"/>
          </a:xfrm>
        </p:spPr>
        <p:txBody>
          <a:bodyPr>
            <a:normAutofit/>
          </a:bodyPr>
          <a:lstStyle>
            <a:lvl1pPr marL="0" marR="0" indent="0" algn="l" rtl="0">
              <a:spcBef>
                <a:spcPts val="0"/>
              </a:spcBef>
              <a:buClr>
                <a:srgbClr val="272727"/>
              </a:buClr>
              <a:buSzPct val="100000"/>
              <a:buFont typeface="Arial" panose="020B0604020202020204" pitchFamily="34" charset="0"/>
              <a:buNone/>
              <a:defRPr sz="2000" baseline="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 smtClean="0"/>
              <a:t>Please do not change the formatting of this slide. </a:t>
            </a:r>
          </a:p>
          <a:p>
            <a:endParaRPr lang="en-GB" dirty="0" smtClean="0"/>
          </a:p>
          <a:p>
            <a:r>
              <a:rPr lang="en-GB" dirty="0" smtClean="0"/>
              <a:t>Remember to keep your slides brief. Only include key points of prompts on the screen.</a:t>
            </a:r>
          </a:p>
          <a:p>
            <a:r>
              <a:rPr lang="en-GB" dirty="0" smtClean="0"/>
              <a:t>Retain the formatting set out here. Elements of the slide are aligned as per the brand guidelines.</a:t>
            </a:r>
          </a:p>
          <a:p>
            <a:r>
              <a:rPr lang="en-GB" dirty="0" smtClean="0"/>
              <a:t>If emphasis of one or two words is called for then bold text is permitted, though use this sparingly.</a:t>
            </a:r>
          </a:p>
          <a:p>
            <a:r>
              <a:rPr lang="en-GB" dirty="0" smtClean="0"/>
              <a:t>For more information about our editorial style and to download the latest templates, visit: londonmet.ac.uk/brand.</a:t>
            </a:r>
          </a:p>
          <a:p>
            <a:endParaRPr lang="en-GB" dirty="0" smtClean="0"/>
          </a:p>
          <a:p>
            <a:r>
              <a:rPr lang="en-GB" dirty="0" smtClean="0"/>
              <a:t> </a:t>
            </a:r>
            <a:endParaRPr lang="en-GB" dirty="0"/>
          </a:p>
        </p:txBody>
      </p:sp>
      <p:pic>
        <p:nvPicPr>
          <p:cNvPr id="7" name="Picture 6" descr="COSMOS GRAPHIC WHITE.png"/>
          <p:cNvPicPr>
            <a:picLocks noChangeAspect="1"/>
          </p:cNvPicPr>
          <p:nvPr userDrawn="1"/>
        </p:nvPicPr>
        <p:blipFill rotWithShape="1">
          <a:blip r:embed="rId3" cstate="print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62" r="50143"/>
          <a:stretch/>
        </p:blipFill>
        <p:spPr>
          <a:xfrm>
            <a:off x="5964795" y="229716"/>
            <a:ext cx="3179205" cy="639333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5952691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basic green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London Metropolitan University logo - white with no background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000" y="468000"/>
            <a:ext cx="2880360" cy="740664"/>
          </a:xfrm>
          <a:prstGeom prst="rect">
            <a:avLst/>
          </a:prstGeom>
        </p:spPr>
      </p:pic>
      <p:sp>
        <p:nvSpPr>
          <p:cNvPr id="4" name="Shape 92"/>
          <p:cNvSpPr txBox="1"/>
          <p:nvPr userDrawn="1"/>
        </p:nvSpPr>
        <p:spPr>
          <a:xfrm>
            <a:off x="363225" y="6432398"/>
            <a:ext cx="1322700" cy="276998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200" dirty="0" err="1">
                <a:solidFill>
                  <a:srgbClr val="FFFFFF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l</a:t>
            </a:r>
            <a:r>
              <a:rPr lang="en-US" sz="1200" i="0" u="none" strike="noStrike" cap="none" baseline="0" dirty="0" err="1" smtClean="0">
                <a:solidFill>
                  <a:srgbClr val="FFFFFF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ondonmet.ac.uk</a:t>
            </a:r>
            <a:endParaRPr lang="en-US" sz="1200" i="0" u="none" strike="noStrike" cap="none" baseline="0" dirty="0">
              <a:solidFill>
                <a:srgbClr val="FFFFFF"/>
              </a:solidFill>
              <a:latin typeface="Arial" panose="020B0604020202020204" pitchFamily="34" charset="0"/>
              <a:ea typeface="Helvetica Neue"/>
              <a:cs typeface="Arial" panose="020B0604020202020204" pitchFamily="34" charset="0"/>
              <a:sym typeface="Helvetica Neue"/>
            </a:endParaRPr>
          </a:p>
        </p:txBody>
      </p:sp>
      <p:sp>
        <p:nvSpPr>
          <p:cNvPr id="5" name="Title 1"/>
          <p:cNvSpPr>
            <a:spLocks noGrp="1"/>
          </p:cNvSpPr>
          <p:nvPr>
            <p:ph type="ctrTitle" hasCustomPrompt="1"/>
          </p:nvPr>
        </p:nvSpPr>
        <p:spPr>
          <a:xfrm>
            <a:off x="738554" y="1562693"/>
            <a:ext cx="7440246" cy="378069"/>
          </a:xfrm>
        </p:spPr>
        <p:txBody>
          <a:bodyPr anchor="b">
            <a:normAutofit/>
          </a:bodyPr>
          <a:lstStyle>
            <a:lvl1pPr algn="l">
              <a:defRPr sz="2000" b="1" i="0" baseline="0">
                <a:solidFill>
                  <a:schemeClr val="bg1"/>
                </a:solidFill>
                <a:latin typeface="Arial" panose="020B0604020202020204" pitchFamily="34" charset="0"/>
              </a:defRPr>
            </a:lvl1pPr>
          </a:lstStyle>
          <a:p>
            <a:r>
              <a:rPr lang="en-GB" dirty="0" smtClean="0"/>
              <a:t>Slide title – Please use Arial, size 20</a:t>
            </a:r>
            <a:endParaRPr lang="en-GB" dirty="0"/>
          </a:p>
        </p:txBody>
      </p:sp>
      <p:sp>
        <p:nvSpPr>
          <p:cNvPr id="6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738554" y="2136531"/>
            <a:ext cx="7440246" cy="4158761"/>
          </a:xfrm>
        </p:spPr>
        <p:txBody>
          <a:bodyPr>
            <a:normAutofit/>
          </a:bodyPr>
          <a:lstStyle>
            <a:lvl1pPr marL="0" marR="0" indent="0" algn="l" rtl="0">
              <a:spcBef>
                <a:spcPts val="0"/>
              </a:spcBef>
              <a:buClr>
                <a:srgbClr val="272727"/>
              </a:buClr>
              <a:buSzPct val="100000"/>
              <a:buFont typeface="Arial" panose="020B0604020202020204" pitchFamily="34" charset="0"/>
              <a:buNone/>
              <a:defRPr sz="2000" baseline="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 smtClean="0"/>
              <a:t>Please do not change the formatting of this slide. </a:t>
            </a:r>
          </a:p>
          <a:p>
            <a:endParaRPr lang="en-GB" dirty="0" smtClean="0"/>
          </a:p>
          <a:p>
            <a:r>
              <a:rPr lang="en-GB" dirty="0" smtClean="0"/>
              <a:t>Remember to keep your slides brief. Only include key points of prompts on the screen.</a:t>
            </a:r>
          </a:p>
          <a:p>
            <a:r>
              <a:rPr lang="en-GB" dirty="0" smtClean="0"/>
              <a:t>Retain the formatting set out here. Elements of the slide are aligned as per the brand guidelines.</a:t>
            </a:r>
          </a:p>
          <a:p>
            <a:r>
              <a:rPr lang="en-GB" dirty="0" smtClean="0"/>
              <a:t>If emphasis of one or two words is called for then bold text is permitted, though use this sparingly.</a:t>
            </a:r>
          </a:p>
          <a:p>
            <a:r>
              <a:rPr lang="en-GB" dirty="0" smtClean="0"/>
              <a:t>For more information about our editorial style and to download the latest templates, visit: londonmet.ac.uk/brand.</a:t>
            </a:r>
          </a:p>
          <a:p>
            <a:endParaRPr lang="en-GB" dirty="0" smtClean="0"/>
          </a:p>
          <a:p>
            <a:r>
              <a:rPr lang="en-GB" dirty="0" smtClean="0"/>
              <a:t> </a:t>
            </a:r>
            <a:endParaRPr lang="en-GB" dirty="0"/>
          </a:p>
        </p:txBody>
      </p:sp>
      <p:pic>
        <p:nvPicPr>
          <p:cNvPr id="7" name="Picture 6" descr="COSMOS GRAPHIC WHITE.png"/>
          <p:cNvPicPr>
            <a:picLocks noChangeAspect="1"/>
          </p:cNvPicPr>
          <p:nvPr userDrawn="1"/>
        </p:nvPicPr>
        <p:blipFill rotWithShape="1">
          <a:blip r:embed="rId3" cstate="print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62" r="50143"/>
          <a:stretch/>
        </p:blipFill>
        <p:spPr>
          <a:xfrm>
            <a:off x="5964795" y="229716"/>
            <a:ext cx="3179205" cy="639333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2025867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ontent basic yellow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738554" y="1562693"/>
            <a:ext cx="7431779" cy="378069"/>
          </a:xfrm>
        </p:spPr>
        <p:txBody>
          <a:bodyPr anchor="b">
            <a:normAutofit/>
          </a:bodyPr>
          <a:lstStyle>
            <a:lvl1pPr algn="l">
              <a:defRPr sz="2000" b="1" i="0" baseline="0">
                <a:latin typeface="Arial" panose="020B0604020202020204" pitchFamily="34" charset="0"/>
              </a:defRPr>
            </a:lvl1pPr>
          </a:lstStyle>
          <a:p>
            <a:r>
              <a:rPr lang="en-GB" dirty="0" smtClean="0"/>
              <a:t>Slide title – Please use Arial, size 20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738554" y="2136531"/>
            <a:ext cx="7431779" cy="4158761"/>
          </a:xfrm>
        </p:spPr>
        <p:txBody>
          <a:bodyPr>
            <a:normAutofit/>
          </a:bodyPr>
          <a:lstStyle>
            <a:lvl1pPr marL="0" marR="0" indent="0" algn="l" rtl="0">
              <a:spcBef>
                <a:spcPts val="0"/>
              </a:spcBef>
              <a:buClr>
                <a:srgbClr val="272727"/>
              </a:buClr>
              <a:buSzPct val="100000"/>
              <a:buFont typeface="Arial" panose="020B0604020202020204" pitchFamily="34" charset="0"/>
              <a:buNone/>
              <a:defRPr sz="2000" baseline="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 smtClean="0"/>
              <a:t>Please do not change the formatting of this slide. </a:t>
            </a:r>
          </a:p>
          <a:p>
            <a:endParaRPr lang="en-GB" dirty="0" smtClean="0"/>
          </a:p>
          <a:p>
            <a:r>
              <a:rPr lang="en-GB" dirty="0" smtClean="0"/>
              <a:t>Remember to keep your slides brief. Only include key points of prompts on the screen.</a:t>
            </a:r>
          </a:p>
          <a:p>
            <a:r>
              <a:rPr lang="en-GB" dirty="0" smtClean="0"/>
              <a:t>Retain the formatting set out here. Elements of the slide are aligned as per the brand guidelines.</a:t>
            </a:r>
          </a:p>
          <a:p>
            <a:r>
              <a:rPr lang="en-GB" dirty="0" smtClean="0"/>
              <a:t>If emphasis of one or two words is called for then bold text is permitted, though use this sparingly.</a:t>
            </a:r>
          </a:p>
          <a:p>
            <a:r>
              <a:rPr lang="en-GB" dirty="0" smtClean="0"/>
              <a:t>For more information about our editorial style and to download the latest templates, visit: londonmet.ac.uk/brand.</a:t>
            </a:r>
          </a:p>
          <a:p>
            <a:endParaRPr lang="en-GB" dirty="0" smtClean="0"/>
          </a:p>
          <a:p>
            <a:r>
              <a:rPr lang="en-GB" dirty="0" smtClean="0"/>
              <a:t> </a:t>
            </a:r>
            <a:endParaRPr lang="en-GB" dirty="0"/>
          </a:p>
        </p:txBody>
      </p:sp>
      <p:pic>
        <p:nvPicPr>
          <p:cNvPr id="8" name="Picture 7" descr="COSMOS GRAPHIC WHITE.png"/>
          <p:cNvPicPr>
            <a:picLocks noChangeAspect="1"/>
          </p:cNvPicPr>
          <p:nvPr userDrawn="1"/>
        </p:nvPicPr>
        <p:blipFill rotWithShape="1">
          <a:blip r:embed="rId2" cstate="print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62" r="50143"/>
          <a:stretch/>
        </p:blipFill>
        <p:spPr>
          <a:xfrm>
            <a:off x="5964795" y="229716"/>
            <a:ext cx="3179205" cy="6393333"/>
          </a:xfrm>
          <a:prstGeom prst="rect">
            <a:avLst/>
          </a:prstGeom>
          <a:noFill/>
        </p:spPr>
      </p:pic>
      <p:pic>
        <p:nvPicPr>
          <p:cNvPr id="9" name="Picture 8" descr="London Metropolitan University logo - black with no background sized for A3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000" y="468000"/>
            <a:ext cx="2880360" cy="740664"/>
          </a:xfrm>
          <a:prstGeom prst="rect">
            <a:avLst/>
          </a:prstGeom>
        </p:spPr>
      </p:pic>
      <p:sp>
        <p:nvSpPr>
          <p:cNvPr id="10" name="Shape 92"/>
          <p:cNvSpPr txBox="1"/>
          <p:nvPr userDrawn="1"/>
        </p:nvSpPr>
        <p:spPr>
          <a:xfrm>
            <a:off x="363225" y="6432398"/>
            <a:ext cx="1322700" cy="276998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200" dirty="0" err="1">
                <a:solidFill>
                  <a:schemeClr val="tx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l</a:t>
            </a:r>
            <a:r>
              <a:rPr lang="en-US" sz="1200" i="0" u="none" strike="noStrike" cap="none" baseline="0" dirty="0" err="1" smtClean="0">
                <a:solidFill>
                  <a:schemeClr val="tx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ondonmet.ac.uk</a:t>
            </a:r>
            <a:endParaRPr lang="en-US" sz="1200" i="0" u="none" strike="noStrike" cap="none" baseline="0" dirty="0">
              <a:solidFill>
                <a:schemeClr val="tx1"/>
              </a:solidFill>
              <a:latin typeface="Arial" panose="020B0604020202020204" pitchFamily="34" charset="0"/>
              <a:ea typeface="Helvetica Neue"/>
              <a:cs typeface="Arial" panose="020B0604020202020204" pitchFamily="34" charset="0"/>
              <a:sym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2237690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basic dark blue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London Metropolitan University logo - white with no background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000" y="468000"/>
            <a:ext cx="2880360" cy="740664"/>
          </a:xfrm>
          <a:prstGeom prst="rect">
            <a:avLst/>
          </a:prstGeom>
        </p:spPr>
      </p:pic>
      <p:sp>
        <p:nvSpPr>
          <p:cNvPr id="4" name="Shape 92"/>
          <p:cNvSpPr txBox="1"/>
          <p:nvPr userDrawn="1"/>
        </p:nvSpPr>
        <p:spPr>
          <a:xfrm>
            <a:off x="363225" y="6432398"/>
            <a:ext cx="1322700" cy="276998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200" dirty="0" err="1">
                <a:solidFill>
                  <a:srgbClr val="FFFFFF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l</a:t>
            </a:r>
            <a:r>
              <a:rPr lang="en-US" sz="1200" i="0" u="none" strike="noStrike" cap="none" baseline="0" dirty="0" err="1" smtClean="0">
                <a:solidFill>
                  <a:srgbClr val="FFFFFF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ondonmet.ac.uk</a:t>
            </a:r>
            <a:endParaRPr lang="en-US" sz="1200" i="0" u="none" strike="noStrike" cap="none" baseline="0" dirty="0">
              <a:solidFill>
                <a:srgbClr val="FFFFFF"/>
              </a:solidFill>
              <a:latin typeface="Arial" panose="020B0604020202020204" pitchFamily="34" charset="0"/>
              <a:ea typeface="Helvetica Neue"/>
              <a:cs typeface="Arial" panose="020B0604020202020204" pitchFamily="34" charset="0"/>
              <a:sym typeface="Helvetica Neue"/>
            </a:endParaRPr>
          </a:p>
        </p:txBody>
      </p:sp>
      <p:sp>
        <p:nvSpPr>
          <p:cNvPr id="5" name="Title 1"/>
          <p:cNvSpPr>
            <a:spLocks noGrp="1"/>
          </p:cNvSpPr>
          <p:nvPr>
            <p:ph type="ctrTitle" hasCustomPrompt="1"/>
          </p:nvPr>
        </p:nvSpPr>
        <p:spPr>
          <a:xfrm>
            <a:off x="738554" y="1562693"/>
            <a:ext cx="7414846" cy="378069"/>
          </a:xfrm>
        </p:spPr>
        <p:txBody>
          <a:bodyPr anchor="b">
            <a:normAutofit/>
          </a:bodyPr>
          <a:lstStyle>
            <a:lvl1pPr algn="l">
              <a:defRPr sz="2000" b="1" i="0" baseline="0">
                <a:solidFill>
                  <a:schemeClr val="bg1"/>
                </a:solidFill>
                <a:latin typeface="Arial" panose="020B0604020202020204" pitchFamily="34" charset="0"/>
              </a:defRPr>
            </a:lvl1pPr>
          </a:lstStyle>
          <a:p>
            <a:r>
              <a:rPr lang="en-GB" dirty="0" smtClean="0"/>
              <a:t>Slide title – Please use Arial, size 20</a:t>
            </a:r>
            <a:endParaRPr lang="en-GB" dirty="0"/>
          </a:p>
        </p:txBody>
      </p:sp>
      <p:sp>
        <p:nvSpPr>
          <p:cNvPr id="6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738554" y="2136531"/>
            <a:ext cx="7414846" cy="4158761"/>
          </a:xfrm>
        </p:spPr>
        <p:txBody>
          <a:bodyPr>
            <a:normAutofit/>
          </a:bodyPr>
          <a:lstStyle>
            <a:lvl1pPr marL="0" marR="0" indent="0" algn="l" rtl="0">
              <a:spcBef>
                <a:spcPts val="0"/>
              </a:spcBef>
              <a:buClr>
                <a:srgbClr val="272727"/>
              </a:buClr>
              <a:buSzPct val="100000"/>
              <a:buFont typeface="Arial" panose="020B0604020202020204" pitchFamily="34" charset="0"/>
              <a:buNone/>
              <a:defRPr sz="2000" baseline="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 smtClean="0"/>
              <a:t>Please do not change the formatting of this slide. </a:t>
            </a:r>
          </a:p>
          <a:p>
            <a:endParaRPr lang="en-GB" dirty="0" smtClean="0"/>
          </a:p>
          <a:p>
            <a:r>
              <a:rPr lang="en-GB" dirty="0" smtClean="0"/>
              <a:t>Remember to keep your slides brief. Only include key points of prompts on the screen.</a:t>
            </a:r>
          </a:p>
          <a:p>
            <a:r>
              <a:rPr lang="en-GB" dirty="0" smtClean="0"/>
              <a:t>Retain the formatting set out here. Elements of the slide are aligned as per the brand guidelines.</a:t>
            </a:r>
          </a:p>
          <a:p>
            <a:r>
              <a:rPr lang="en-GB" dirty="0" smtClean="0"/>
              <a:t>If emphasis of one or two words is called for then bold text is permitted, though use this sparingly.</a:t>
            </a:r>
          </a:p>
          <a:p>
            <a:r>
              <a:rPr lang="en-GB" dirty="0" smtClean="0"/>
              <a:t>For more information about our editorial style and to download the latest templates, visit: londonmet.ac.uk/brand.</a:t>
            </a:r>
          </a:p>
          <a:p>
            <a:endParaRPr lang="en-GB" dirty="0" smtClean="0"/>
          </a:p>
          <a:p>
            <a:r>
              <a:rPr lang="en-GB" dirty="0" smtClean="0"/>
              <a:t> </a:t>
            </a:r>
            <a:endParaRPr lang="en-GB" dirty="0"/>
          </a:p>
        </p:txBody>
      </p:sp>
      <p:pic>
        <p:nvPicPr>
          <p:cNvPr id="7" name="Picture 6" descr="COSMOS GRAPHIC WHITE.png"/>
          <p:cNvPicPr>
            <a:picLocks noChangeAspect="1"/>
          </p:cNvPicPr>
          <p:nvPr userDrawn="1"/>
        </p:nvPicPr>
        <p:blipFill rotWithShape="1">
          <a:blip r:embed="rId3" cstate="print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62" r="50143"/>
          <a:stretch/>
        </p:blipFill>
        <p:spPr>
          <a:xfrm>
            <a:off x="5964795" y="229716"/>
            <a:ext cx="3179205" cy="639333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3945749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basic dark red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London Metropolitan University logo - white with no background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000" y="468000"/>
            <a:ext cx="2880360" cy="740664"/>
          </a:xfrm>
          <a:prstGeom prst="rect">
            <a:avLst/>
          </a:prstGeom>
        </p:spPr>
      </p:pic>
      <p:sp>
        <p:nvSpPr>
          <p:cNvPr id="4" name="Shape 92"/>
          <p:cNvSpPr txBox="1"/>
          <p:nvPr userDrawn="1"/>
        </p:nvSpPr>
        <p:spPr>
          <a:xfrm>
            <a:off x="363225" y="6432398"/>
            <a:ext cx="1322700" cy="276998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200" dirty="0" err="1">
                <a:solidFill>
                  <a:srgbClr val="FFFFFF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l</a:t>
            </a:r>
            <a:r>
              <a:rPr lang="en-US" sz="1200" i="0" u="none" strike="noStrike" cap="none" baseline="0" dirty="0" err="1" smtClean="0">
                <a:solidFill>
                  <a:srgbClr val="FFFFFF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ondonmet.ac.uk</a:t>
            </a:r>
            <a:endParaRPr lang="en-US" sz="1200" i="0" u="none" strike="noStrike" cap="none" baseline="0" dirty="0">
              <a:solidFill>
                <a:srgbClr val="FFFFFF"/>
              </a:solidFill>
              <a:latin typeface="Arial" panose="020B0604020202020204" pitchFamily="34" charset="0"/>
              <a:ea typeface="Helvetica Neue"/>
              <a:cs typeface="Arial" panose="020B0604020202020204" pitchFamily="34" charset="0"/>
              <a:sym typeface="Helvetica Neue"/>
            </a:endParaRPr>
          </a:p>
        </p:txBody>
      </p:sp>
      <p:sp>
        <p:nvSpPr>
          <p:cNvPr id="5" name="Title 1"/>
          <p:cNvSpPr>
            <a:spLocks noGrp="1"/>
          </p:cNvSpPr>
          <p:nvPr>
            <p:ph type="ctrTitle" hasCustomPrompt="1"/>
          </p:nvPr>
        </p:nvSpPr>
        <p:spPr>
          <a:xfrm>
            <a:off x="738554" y="1562693"/>
            <a:ext cx="7431779" cy="378069"/>
          </a:xfrm>
        </p:spPr>
        <p:txBody>
          <a:bodyPr anchor="b">
            <a:normAutofit/>
          </a:bodyPr>
          <a:lstStyle>
            <a:lvl1pPr algn="l">
              <a:defRPr sz="2000" b="1" i="0" baseline="0">
                <a:solidFill>
                  <a:schemeClr val="bg1"/>
                </a:solidFill>
                <a:latin typeface="Arial" panose="020B0604020202020204" pitchFamily="34" charset="0"/>
              </a:defRPr>
            </a:lvl1pPr>
          </a:lstStyle>
          <a:p>
            <a:r>
              <a:rPr lang="en-GB" dirty="0" smtClean="0"/>
              <a:t>Slide title – Please use Arial, size 20</a:t>
            </a:r>
            <a:endParaRPr lang="en-GB" dirty="0"/>
          </a:p>
        </p:txBody>
      </p:sp>
      <p:sp>
        <p:nvSpPr>
          <p:cNvPr id="6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738554" y="2136531"/>
            <a:ext cx="7431779" cy="4158761"/>
          </a:xfrm>
        </p:spPr>
        <p:txBody>
          <a:bodyPr>
            <a:normAutofit/>
          </a:bodyPr>
          <a:lstStyle>
            <a:lvl1pPr marL="0" marR="0" indent="0" algn="l" rtl="0">
              <a:spcBef>
                <a:spcPts val="0"/>
              </a:spcBef>
              <a:buClr>
                <a:srgbClr val="272727"/>
              </a:buClr>
              <a:buSzPct val="100000"/>
              <a:buFont typeface="Arial" panose="020B0604020202020204" pitchFamily="34" charset="0"/>
              <a:buNone/>
              <a:defRPr sz="2000" baseline="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 smtClean="0"/>
              <a:t>Please do not change the formatting of this slide. </a:t>
            </a:r>
          </a:p>
          <a:p>
            <a:endParaRPr lang="en-GB" dirty="0" smtClean="0"/>
          </a:p>
          <a:p>
            <a:r>
              <a:rPr lang="en-GB" dirty="0" smtClean="0"/>
              <a:t>Remember to keep your slides brief. Only include key points of prompts on the screen.</a:t>
            </a:r>
          </a:p>
          <a:p>
            <a:r>
              <a:rPr lang="en-GB" dirty="0" smtClean="0"/>
              <a:t>Retain the formatting set out here. Elements of the slide are aligned as per the brand guidelines.</a:t>
            </a:r>
          </a:p>
          <a:p>
            <a:r>
              <a:rPr lang="en-GB" dirty="0" smtClean="0"/>
              <a:t>If emphasis of one or two words is called for then bold text is permitted, though use this sparingly.</a:t>
            </a:r>
          </a:p>
          <a:p>
            <a:r>
              <a:rPr lang="en-GB" dirty="0" smtClean="0"/>
              <a:t>For more information about our editorial style and to download the latest templates, visit: londonmet.ac.uk/brand.</a:t>
            </a:r>
          </a:p>
          <a:p>
            <a:endParaRPr lang="en-GB" dirty="0" smtClean="0"/>
          </a:p>
          <a:p>
            <a:r>
              <a:rPr lang="en-GB" dirty="0" smtClean="0"/>
              <a:t> </a:t>
            </a:r>
            <a:endParaRPr lang="en-GB" dirty="0"/>
          </a:p>
        </p:txBody>
      </p:sp>
      <p:pic>
        <p:nvPicPr>
          <p:cNvPr id="7" name="Picture 6" descr="COSMOS GRAPHIC WHITE.png"/>
          <p:cNvPicPr>
            <a:picLocks noChangeAspect="1"/>
          </p:cNvPicPr>
          <p:nvPr userDrawn="1"/>
        </p:nvPicPr>
        <p:blipFill rotWithShape="1">
          <a:blip r:embed="rId3" cstate="print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62" r="50143"/>
          <a:stretch/>
        </p:blipFill>
        <p:spPr>
          <a:xfrm>
            <a:off x="5964795" y="229716"/>
            <a:ext cx="3179205" cy="639333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3545915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lumns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 hasCustomPrompt="1"/>
          </p:nvPr>
        </p:nvSpPr>
        <p:spPr>
          <a:xfrm>
            <a:off x="620712" y="1569333"/>
            <a:ext cx="7886700" cy="413064"/>
          </a:xfrm>
        </p:spPr>
        <p:txBody>
          <a:bodyPr>
            <a:noAutofit/>
          </a:bodyPr>
          <a:lstStyle>
            <a:lvl1pPr>
              <a:defRPr sz="2000" b="1" i="0" baseline="0">
                <a:latin typeface="Arial" panose="020B0604020202020204" pitchFamily="34" charset="0"/>
              </a:defRPr>
            </a:lvl1pPr>
          </a:lstStyle>
          <a:p>
            <a:r>
              <a:rPr lang="en-US" dirty="0" smtClean="0"/>
              <a:t>Slide title</a:t>
            </a:r>
            <a:endParaRPr lang="en-GB" dirty="0"/>
          </a:p>
        </p:txBody>
      </p:sp>
      <p:sp>
        <p:nvSpPr>
          <p:cNvPr id="1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30236" y="2008529"/>
            <a:ext cx="3868737" cy="360668"/>
          </a:xfrm>
        </p:spPr>
        <p:txBody>
          <a:bodyPr anchor="b">
            <a:normAutofit/>
          </a:bodyPr>
          <a:lstStyle>
            <a:lvl1pPr marL="0" indent="0">
              <a:buNone/>
              <a:defRPr sz="20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Do</a:t>
            </a:r>
          </a:p>
        </p:txBody>
      </p:sp>
      <p:sp>
        <p:nvSpPr>
          <p:cNvPr id="1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30237" y="2369197"/>
            <a:ext cx="3868737" cy="3182937"/>
          </a:xfrm>
        </p:spPr>
        <p:txBody>
          <a:bodyPr>
            <a:normAutofit/>
          </a:bodyPr>
          <a:lstStyle>
            <a:lvl1pPr>
              <a:defRPr sz="2000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 dirty="0" smtClean="0"/>
              <a:t>Aim for under 40 words per slide</a:t>
            </a:r>
          </a:p>
          <a:p>
            <a:pPr lvl="0"/>
            <a:r>
              <a:rPr lang="en-GB" dirty="0" smtClean="0"/>
              <a:t>Use photographs, infographics and charts to make your point</a:t>
            </a:r>
          </a:p>
          <a:p>
            <a:pPr lvl="0"/>
            <a:r>
              <a:rPr lang="en-GB" dirty="0" smtClean="0"/>
              <a:t>Get someone to check your presentation</a:t>
            </a:r>
            <a:endParaRPr lang="en-GB" dirty="0"/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4629150" y="2008529"/>
            <a:ext cx="3887788" cy="360668"/>
          </a:xfrm>
        </p:spPr>
        <p:txBody>
          <a:bodyPr anchor="b">
            <a:normAutofit/>
          </a:bodyPr>
          <a:lstStyle>
            <a:lvl1pPr marL="0" indent="0">
              <a:buNone/>
              <a:defRPr sz="20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Avoid</a:t>
            </a:r>
          </a:p>
        </p:txBody>
      </p:sp>
      <p:sp>
        <p:nvSpPr>
          <p:cNvPr id="16" name="Content Placeholder 5"/>
          <p:cNvSpPr>
            <a:spLocks noGrp="1"/>
          </p:cNvSpPr>
          <p:nvPr>
            <p:ph sz="quarter" idx="4" hasCustomPrompt="1"/>
          </p:nvPr>
        </p:nvSpPr>
        <p:spPr>
          <a:xfrm>
            <a:off x="4629150" y="2395330"/>
            <a:ext cx="3887788" cy="3182938"/>
          </a:xfrm>
        </p:spPr>
        <p:txBody>
          <a:bodyPr>
            <a:normAutofit/>
          </a:bodyPr>
          <a:lstStyle>
            <a:lvl1pPr algn="l">
              <a:defRPr sz="2000" baseline="0">
                <a:latin typeface="+mj-lt"/>
                <a:cs typeface="Arial" panose="020B0604020202020204" pitchFamily="34" charset="0"/>
              </a:defRPr>
            </a:lvl1pPr>
          </a:lstStyle>
          <a:p>
            <a:pPr lvl="0"/>
            <a:r>
              <a:rPr lang="en-GB" sz="2000" dirty="0" smtClean="0"/>
              <a:t>Clip art</a:t>
            </a:r>
          </a:p>
          <a:p>
            <a:pPr lvl="0"/>
            <a:r>
              <a:rPr lang="en-GB" sz="2000" dirty="0" smtClean="0"/>
              <a:t>Images you haven’t sought permission to use</a:t>
            </a:r>
          </a:p>
          <a:p>
            <a:pPr lvl="0"/>
            <a:r>
              <a:rPr lang="en-GB" sz="2000" dirty="0" smtClean="0"/>
              <a:t>Coloured text</a:t>
            </a:r>
          </a:p>
          <a:p>
            <a:pPr lvl="0"/>
            <a:r>
              <a:rPr lang="en-GB" sz="2000" dirty="0" smtClean="0"/>
              <a:t>Pixelated or stretched images</a:t>
            </a:r>
            <a:endParaRPr lang="en-GB" dirty="0"/>
          </a:p>
        </p:txBody>
      </p:sp>
      <p:pic>
        <p:nvPicPr>
          <p:cNvPr id="17" name="Picture 16" descr="London Metropolitan University logo - black with no background sized for A3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000" y="468000"/>
            <a:ext cx="2880360" cy="740664"/>
          </a:xfrm>
          <a:prstGeom prst="rect">
            <a:avLst/>
          </a:prstGeom>
        </p:spPr>
      </p:pic>
      <p:sp>
        <p:nvSpPr>
          <p:cNvPr id="18" name="Shape 92"/>
          <p:cNvSpPr txBox="1"/>
          <p:nvPr userDrawn="1"/>
        </p:nvSpPr>
        <p:spPr>
          <a:xfrm>
            <a:off x="363225" y="6432398"/>
            <a:ext cx="1322700" cy="276998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200" dirty="0" err="1">
                <a:solidFill>
                  <a:schemeClr val="tx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l</a:t>
            </a:r>
            <a:r>
              <a:rPr lang="en-US" sz="1200" i="0" u="none" strike="noStrike" cap="none" baseline="0" dirty="0" err="1" smtClean="0">
                <a:solidFill>
                  <a:schemeClr val="tx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ondonmet.ac.uk</a:t>
            </a:r>
            <a:endParaRPr lang="en-US" sz="1200" i="0" u="none" strike="noStrike" cap="none" baseline="0" dirty="0">
              <a:solidFill>
                <a:schemeClr val="tx1"/>
              </a:solidFill>
              <a:latin typeface="Arial" panose="020B0604020202020204" pitchFamily="34" charset="0"/>
              <a:ea typeface="Helvetica Neue"/>
              <a:cs typeface="Arial" panose="020B0604020202020204" pitchFamily="34" charset="0"/>
              <a:sym typeface="Helvetica Neue"/>
            </a:endParaRPr>
          </a:p>
        </p:txBody>
      </p:sp>
      <p:pic>
        <p:nvPicPr>
          <p:cNvPr id="21" name="Picture 20" descr="COSMOS GRAPHIC BLACK.png"/>
          <p:cNvPicPr>
            <a:picLocks noChangeAspect="1"/>
          </p:cNvPicPr>
          <p:nvPr userDrawn="1"/>
        </p:nvPicPr>
        <p:blipFill rotWithShape="1">
          <a:blip r:embed="rId3" cstate="print">
            <a:alphaModFix amt="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49960"/>
          <a:stretch/>
        </p:blipFill>
        <p:spPr>
          <a:xfrm>
            <a:off x="5938838" y="217638"/>
            <a:ext cx="3205162" cy="6405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94672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lumns black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 hasCustomPrompt="1"/>
          </p:nvPr>
        </p:nvSpPr>
        <p:spPr>
          <a:xfrm>
            <a:off x="620712" y="1569333"/>
            <a:ext cx="7886700" cy="413064"/>
          </a:xfrm>
        </p:spPr>
        <p:txBody>
          <a:bodyPr>
            <a:normAutofit/>
          </a:bodyPr>
          <a:lstStyle>
            <a:lvl1pPr>
              <a:defRPr sz="2000" b="1" i="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Slide title</a:t>
            </a:r>
            <a:endParaRPr lang="en-GB" dirty="0"/>
          </a:p>
        </p:txBody>
      </p:sp>
      <p:sp>
        <p:nvSpPr>
          <p:cNvPr id="4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30236" y="2008529"/>
            <a:ext cx="3868737" cy="360668"/>
          </a:xfrm>
        </p:spPr>
        <p:txBody>
          <a:bodyPr anchor="b">
            <a:normAutofit/>
          </a:bodyPr>
          <a:lstStyle>
            <a:lvl1pPr marL="0" indent="0">
              <a:buNone/>
              <a:defRPr sz="2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Do</a:t>
            </a:r>
          </a:p>
        </p:txBody>
      </p:sp>
      <p:sp>
        <p:nvSpPr>
          <p:cNvPr id="5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30237" y="2369197"/>
            <a:ext cx="3868737" cy="3182937"/>
          </a:xfrm>
        </p:spPr>
        <p:txBody>
          <a:bodyPr>
            <a:normAutofit/>
          </a:bodyPr>
          <a:lstStyle>
            <a:lvl1pPr>
              <a:defRPr sz="200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 dirty="0" smtClean="0"/>
              <a:t>Aim for under 40 words per slide</a:t>
            </a:r>
          </a:p>
          <a:p>
            <a:pPr lvl="0"/>
            <a:r>
              <a:rPr lang="en-GB" dirty="0" smtClean="0"/>
              <a:t>Use photographs, infographics and charts to make your point</a:t>
            </a:r>
          </a:p>
          <a:p>
            <a:pPr lvl="0"/>
            <a:r>
              <a:rPr lang="en-GB" dirty="0" smtClean="0"/>
              <a:t>Get someone to check your presentation</a:t>
            </a:r>
            <a:endParaRPr lang="en-GB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4629150" y="2008529"/>
            <a:ext cx="3887788" cy="360668"/>
          </a:xfrm>
        </p:spPr>
        <p:txBody>
          <a:bodyPr anchor="b">
            <a:normAutofit/>
          </a:bodyPr>
          <a:lstStyle>
            <a:lvl1pPr marL="0" indent="0">
              <a:buNone/>
              <a:defRPr sz="2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Avoid</a:t>
            </a:r>
          </a:p>
        </p:txBody>
      </p:sp>
      <p:sp>
        <p:nvSpPr>
          <p:cNvPr id="7" name="Content Placeholder 5"/>
          <p:cNvSpPr>
            <a:spLocks noGrp="1"/>
          </p:cNvSpPr>
          <p:nvPr>
            <p:ph sz="quarter" idx="4" hasCustomPrompt="1"/>
          </p:nvPr>
        </p:nvSpPr>
        <p:spPr>
          <a:xfrm>
            <a:off x="4629150" y="2395330"/>
            <a:ext cx="3887788" cy="3182938"/>
          </a:xfrm>
        </p:spPr>
        <p:txBody>
          <a:bodyPr>
            <a:normAutofit/>
          </a:bodyPr>
          <a:lstStyle>
            <a:lvl1pPr algn="l">
              <a:defRPr sz="200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 sz="2000" dirty="0" smtClean="0"/>
              <a:t>Clip art</a:t>
            </a:r>
          </a:p>
          <a:p>
            <a:pPr lvl="0"/>
            <a:r>
              <a:rPr lang="en-GB" sz="2000" dirty="0" smtClean="0"/>
              <a:t>Images you haven’t sought permission to use</a:t>
            </a:r>
          </a:p>
          <a:p>
            <a:pPr lvl="0"/>
            <a:r>
              <a:rPr lang="en-GB" sz="2000" dirty="0" smtClean="0"/>
              <a:t>Coloured text</a:t>
            </a:r>
          </a:p>
          <a:p>
            <a:pPr lvl="0"/>
            <a:r>
              <a:rPr lang="en-GB" sz="2000" dirty="0" smtClean="0"/>
              <a:t>Pixelated or stretched images</a:t>
            </a:r>
            <a:endParaRPr lang="en-GB" dirty="0"/>
          </a:p>
        </p:txBody>
      </p:sp>
      <p:pic>
        <p:nvPicPr>
          <p:cNvPr id="8" name="Picture 7" descr="COSMOS GRAPHIC WHITE.png"/>
          <p:cNvPicPr>
            <a:picLocks noChangeAspect="1"/>
          </p:cNvPicPr>
          <p:nvPr userDrawn="1"/>
        </p:nvPicPr>
        <p:blipFill rotWithShape="1">
          <a:blip r:embed="rId2" cstate="print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62" r="50143"/>
          <a:stretch/>
        </p:blipFill>
        <p:spPr>
          <a:xfrm>
            <a:off x="5964795" y="229716"/>
            <a:ext cx="3179205" cy="6393333"/>
          </a:xfrm>
          <a:prstGeom prst="rect">
            <a:avLst/>
          </a:prstGeom>
          <a:noFill/>
        </p:spPr>
      </p:pic>
      <p:pic>
        <p:nvPicPr>
          <p:cNvPr id="9" name="Picture 8" descr="London Metropolitan University logo - white with no background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000" y="468000"/>
            <a:ext cx="2880360" cy="740664"/>
          </a:xfrm>
          <a:prstGeom prst="rect">
            <a:avLst/>
          </a:prstGeom>
        </p:spPr>
      </p:pic>
      <p:sp>
        <p:nvSpPr>
          <p:cNvPr id="10" name="Shape 92"/>
          <p:cNvSpPr txBox="1"/>
          <p:nvPr userDrawn="1"/>
        </p:nvSpPr>
        <p:spPr>
          <a:xfrm>
            <a:off x="363225" y="6432398"/>
            <a:ext cx="1322700" cy="276998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200" dirty="0" err="1">
                <a:solidFill>
                  <a:srgbClr val="FFFFFF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l</a:t>
            </a:r>
            <a:r>
              <a:rPr lang="en-US" sz="1200" i="0" u="none" strike="noStrike" cap="none" baseline="0" dirty="0" err="1" smtClean="0">
                <a:solidFill>
                  <a:srgbClr val="FFFFFF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ondonmet.ac.uk</a:t>
            </a:r>
            <a:endParaRPr lang="en-US" sz="1200" i="0" u="none" strike="noStrike" cap="none" baseline="0" dirty="0">
              <a:solidFill>
                <a:srgbClr val="FFFFFF"/>
              </a:solidFill>
              <a:latin typeface="Arial" panose="020B0604020202020204" pitchFamily="34" charset="0"/>
              <a:ea typeface="Helvetica Neue"/>
              <a:cs typeface="Arial" panose="020B0604020202020204" pitchFamily="34" charset="0"/>
              <a:sym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23443531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lumns grey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20712" y="1569333"/>
            <a:ext cx="7886700" cy="413064"/>
          </a:xfrm>
        </p:spPr>
        <p:txBody>
          <a:bodyPr>
            <a:normAutofit/>
          </a:bodyPr>
          <a:lstStyle>
            <a:lvl1pPr>
              <a:defRPr sz="2000" b="1" i="0" baseline="0">
                <a:latin typeface="+mj-lt"/>
              </a:defRPr>
            </a:lvl1pPr>
          </a:lstStyle>
          <a:p>
            <a:r>
              <a:rPr lang="en-US" dirty="0" smtClean="0"/>
              <a:t>Slide title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30236" y="2008529"/>
            <a:ext cx="3868737" cy="360668"/>
          </a:xfrm>
        </p:spPr>
        <p:txBody>
          <a:bodyPr anchor="b">
            <a:normAutofit/>
          </a:bodyPr>
          <a:lstStyle>
            <a:lvl1pPr marL="0" indent="0">
              <a:buNone/>
              <a:defRPr sz="20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Do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30237" y="2369197"/>
            <a:ext cx="3868737" cy="3182937"/>
          </a:xfrm>
        </p:spPr>
        <p:txBody>
          <a:bodyPr>
            <a:normAutofit/>
          </a:bodyPr>
          <a:lstStyle>
            <a:lvl1pPr>
              <a:defRPr sz="2000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 dirty="0" smtClean="0"/>
              <a:t>Aim for under 40 words per slide</a:t>
            </a:r>
          </a:p>
          <a:p>
            <a:pPr lvl="0"/>
            <a:r>
              <a:rPr lang="en-GB" dirty="0" smtClean="0"/>
              <a:t>Use photographs, infographics and charts to make your point</a:t>
            </a:r>
          </a:p>
          <a:p>
            <a:pPr lvl="0"/>
            <a:r>
              <a:rPr lang="en-GB" dirty="0" smtClean="0"/>
              <a:t>Get someone to check your presentation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4629150" y="2008529"/>
            <a:ext cx="3887788" cy="360668"/>
          </a:xfrm>
        </p:spPr>
        <p:txBody>
          <a:bodyPr anchor="b">
            <a:normAutofit/>
          </a:bodyPr>
          <a:lstStyle>
            <a:lvl1pPr marL="0" indent="0">
              <a:buNone/>
              <a:defRPr sz="20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Avoid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 hasCustomPrompt="1"/>
          </p:nvPr>
        </p:nvSpPr>
        <p:spPr>
          <a:xfrm>
            <a:off x="4629150" y="2395330"/>
            <a:ext cx="3887788" cy="3182938"/>
          </a:xfrm>
        </p:spPr>
        <p:txBody>
          <a:bodyPr>
            <a:normAutofit/>
          </a:bodyPr>
          <a:lstStyle>
            <a:lvl1pPr algn="l">
              <a:defRPr sz="2000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 sz="2000" dirty="0" smtClean="0"/>
              <a:t>Clip art</a:t>
            </a:r>
          </a:p>
          <a:p>
            <a:pPr lvl="0"/>
            <a:r>
              <a:rPr lang="en-GB" sz="2000" dirty="0" smtClean="0"/>
              <a:t>Images you haven’t sought permission to use</a:t>
            </a:r>
          </a:p>
          <a:p>
            <a:pPr lvl="0"/>
            <a:r>
              <a:rPr lang="en-GB" sz="2000" dirty="0" smtClean="0"/>
              <a:t>Coloured text</a:t>
            </a:r>
          </a:p>
          <a:p>
            <a:pPr lvl="0"/>
            <a:r>
              <a:rPr lang="en-GB" sz="2000" dirty="0" smtClean="0"/>
              <a:t>Pixelated or stretched images</a:t>
            </a:r>
            <a:endParaRPr lang="en-GB" dirty="0"/>
          </a:p>
        </p:txBody>
      </p:sp>
      <p:pic>
        <p:nvPicPr>
          <p:cNvPr id="16" name="Picture 15" descr="London Metropolitan University logo - black with no background sized for A3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000" y="468000"/>
            <a:ext cx="2880360" cy="740664"/>
          </a:xfrm>
          <a:prstGeom prst="rect">
            <a:avLst/>
          </a:prstGeom>
        </p:spPr>
      </p:pic>
      <p:sp>
        <p:nvSpPr>
          <p:cNvPr id="17" name="Shape 92"/>
          <p:cNvSpPr txBox="1"/>
          <p:nvPr userDrawn="1"/>
        </p:nvSpPr>
        <p:spPr>
          <a:xfrm>
            <a:off x="363225" y="6432398"/>
            <a:ext cx="1322700" cy="276998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200" dirty="0" err="1">
                <a:solidFill>
                  <a:schemeClr val="tx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l</a:t>
            </a:r>
            <a:r>
              <a:rPr lang="en-US" sz="1200" i="0" u="none" strike="noStrike" cap="none" baseline="0" dirty="0" err="1" smtClean="0">
                <a:solidFill>
                  <a:schemeClr val="tx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ondonmet.ac.uk</a:t>
            </a:r>
            <a:endParaRPr lang="en-US" sz="1200" i="0" u="none" strike="noStrike" cap="none" baseline="0" dirty="0">
              <a:solidFill>
                <a:schemeClr val="tx1"/>
              </a:solidFill>
              <a:latin typeface="Arial" panose="020B0604020202020204" pitchFamily="34" charset="0"/>
              <a:ea typeface="Helvetica Neue"/>
              <a:cs typeface="Arial" panose="020B0604020202020204" pitchFamily="34" charset="0"/>
              <a:sym typeface="Helvetica Neue"/>
            </a:endParaRPr>
          </a:p>
        </p:txBody>
      </p:sp>
      <p:pic>
        <p:nvPicPr>
          <p:cNvPr id="18" name="Picture 17" descr="COSMOS GRAPHIC WHITE.png"/>
          <p:cNvPicPr>
            <a:picLocks noChangeAspect="1"/>
          </p:cNvPicPr>
          <p:nvPr userDrawn="1"/>
        </p:nvPicPr>
        <p:blipFill rotWithShape="1">
          <a:blip r:embed="rId3" cstate="print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62" r="50143"/>
          <a:stretch/>
        </p:blipFill>
        <p:spPr>
          <a:xfrm>
            <a:off x="5964795" y="229716"/>
            <a:ext cx="3179205" cy="639333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627846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lumns orang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 hasCustomPrompt="1"/>
          </p:nvPr>
        </p:nvSpPr>
        <p:spPr>
          <a:xfrm>
            <a:off x="620712" y="1569333"/>
            <a:ext cx="7886700" cy="413064"/>
          </a:xfrm>
        </p:spPr>
        <p:txBody>
          <a:bodyPr>
            <a:normAutofit/>
          </a:bodyPr>
          <a:lstStyle>
            <a:lvl1pPr>
              <a:defRPr sz="2000" b="1" i="0" baseline="0">
                <a:latin typeface="+mj-lt"/>
              </a:defRPr>
            </a:lvl1pPr>
          </a:lstStyle>
          <a:p>
            <a:r>
              <a:rPr lang="en-US" dirty="0" smtClean="0"/>
              <a:t>Slide title</a:t>
            </a:r>
            <a:endParaRPr lang="en-GB" dirty="0"/>
          </a:p>
        </p:txBody>
      </p:sp>
      <p:sp>
        <p:nvSpPr>
          <p:cNvPr id="4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30236" y="2008529"/>
            <a:ext cx="3868737" cy="360668"/>
          </a:xfrm>
        </p:spPr>
        <p:txBody>
          <a:bodyPr anchor="b">
            <a:normAutofit/>
          </a:bodyPr>
          <a:lstStyle>
            <a:lvl1pPr marL="0" indent="0">
              <a:buNone/>
              <a:defRPr sz="20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Do</a:t>
            </a:r>
          </a:p>
        </p:txBody>
      </p:sp>
      <p:sp>
        <p:nvSpPr>
          <p:cNvPr id="5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30237" y="2369197"/>
            <a:ext cx="3868737" cy="3182937"/>
          </a:xfrm>
        </p:spPr>
        <p:txBody>
          <a:bodyPr>
            <a:normAutofit/>
          </a:bodyPr>
          <a:lstStyle>
            <a:lvl1pPr>
              <a:defRPr sz="2000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 dirty="0" smtClean="0"/>
              <a:t>Aim for under 40 words per slide</a:t>
            </a:r>
          </a:p>
          <a:p>
            <a:pPr lvl="0"/>
            <a:r>
              <a:rPr lang="en-GB" dirty="0" smtClean="0"/>
              <a:t>Use photographs, infographics and charts to make your point</a:t>
            </a:r>
          </a:p>
          <a:p>
            <a:pPr lvl="0"/>
            <a:r>
              <a:rPr lang="en-GB" dirty="0" smtClean="0"/>
              <a:t>Get someone to check your presentation</a:t>
            </a:r>
            <a:endParaRPr lang="en-GB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4629150" y="2008529"/>
            <a:ext cx="3887788" cy="360668"/>
          </a:xfrm>
        </p:spPr>
        <p:txBody>
          <a:bodyPr anchor="b">
            <a:normAutofit/>
          </a:bodyPr>
          <a:lstStyle>
            <a:lvl1pPr marL="0" indent="0">
              <a:buNone/>
              <a:defRPr sz="20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Avoid</a:t>
            </a:r>
          </a:p>
        </p:txBody>
      </p:sp>
      <p:sp>
        <p:nvSpPr>
          <p:cNvPr id="7" name="Content Placeholder 5"/>
          <p:cNvSpPr>
            <a:spLocks noGrp="1"/>
          </p:cNvSpPr>
          <p:nvPr>
            <p:ph sz="quarter" idx="4" hasCustomPrompt="1"/>
          </p:nvPr>
        </p:nvSpPr>
        <p:spPr>
          <a:xfrm>
            <a:off x="4629150" y="2395330"/>
            <a:ext cx="3887788" cy="3182938"/>
          </a:xfrm>
        </p:spPr>
        <p:txBody>
          <a:bodyPr>
            <a:normAutofit/>
          </a:bodyPr>
          <a:lstStyle>
            <a:lvl1pPr algn="l">
              <a:defRPr sz="2000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 sz="2000" dirty="0" smtClean="0"/>
              <a:t>Clip art</a:t>
            </a:r>
          </a:p>
          <a:p>
            <a:pPr lvl="0"/>
            <a:r>
              <a:rPr lang="en-GB" sz="2000" dirty="0" smtClean="0"/>
              <a:t>Images you haven’t sought permission to use</a:t>
            </a:r>
          </a:p>
          <a:p>
            <a:pPr lvl="0"/>
            <a:r>
              <a:rPr lang="en-GB" sz="2000" dirty="0" smtClean="0"/>
              <a:t>Coloured text</a:t>
            </a:r>
          </a:p>
          <a:p>
            <a:pPr lvl="0"/>
            <a:r>
              <a:rPr lang="en-GB" sz="2000" dirty="0" smtClean="0"/>
              <a:t>Pixelated or stretched images</a:t>
            </a:r>
            <a:endParaRPr lang="en-GB" dirty="0"/>
          </a:p>
        </p:txBody>
      </p:sp>
      <p:pic>
        <p:nvPicPr>
          <p:cNvPr id="8" name="Picture 7" descr="London Metropolitan University logo - black with no background sized for A3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000" y="468000"/>
            <a:ext cx="2880360" cy="740664"/>
          </a:xfrm>
          <a:prstGeom prst="rect">
            <a:avLst/>
          </a:prstGeom>
        </p:spPr>
      </p:pic>
      <p:sp>
        <p:nvSpPr>
          <p:cNvPr id="9" name="Shape 92"/>
          <p:cNvSpPr txBox="1"/>
          <p:nvPr userDrawn="1"/>
        </p:nvSpPr>
        <p:spPr>
          <a:xfrm>
            <a:off x="363225" y="6432398"/>
            <a:ext cx="1322700" cy="276998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200" dirty="0" err="1">
                <a:solidFill>
                  <a:schemeClr val="tx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l</a:t>
            </a:r>
            <a:r>
              <a:rPr lang="en-US" sz="1200" i="0" u="none" strike="noStrike" cap="none" baseline="0" dirty="0" err="1" smtClean="0">
                <a:solidFill>
                  <a:schemeClr val="tx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ondonmet.ac.uk</a:t>
            </a:r>
            <a:endParaRPr lang="en-US" sz="1200" i="0" u="none" strike="noStrike" cap="none" baseline="0" dirty="0">
              <a:solidFill>
                <a:schemeClr val="tx1"/>
              </a:solidFill>
              <a:latin typeface="Arial" panose="020B0604020202020204" pitchFamily="34" charset="0"/>
              <a:ea typeface="Helvetica Neue"/>
              <a:cs typeface="Arial" panose="020B0604020202020204" pitchFamily="34" charset="0"/>
              <a:sym typeface="Helvetica Neue"/>
            </a:endParaRPr>
          </a:p>
        </p:txBody>
      </p:sp>
      <p:pic>
        <p:nvPicPr>
          <p:cNvPr id="10" name="Picture 9" descr="COSMOS GRAPHIC WHITE.png"/>
          <p:cNvPicPr>
            <a:picLocks noChangeAspect="1"/>
          </p:cNvPicPr>
          <p:nvPr userDrawn="1"/>
        </p:nvPicPr>
        <p:blipFill rotWithShape="1">
          <a:blip r:embed="rId3" cstate="print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62" r="50143"/>
          <a:stretch/>
        </p:blipFill>
        <p:spPr>
          <a:xfrm>
            <a:off x="5964795" y="229716"/>
            <a:ext cx="3179205" cy="639333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48974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Shape 100"/>
          <p:cNvPicPr preferRelativeResize="0"/>
          <p:nvPr userDrawn="1"/>
        </p:nvPicPr>
        <p:blipFill rotWithShape="1">
          <a:blip r:embed="rId2">
            <a:alphaModFix/>
          </a:blip>
          <a:srcRect l="19372" t="3402" b="5721"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Picture 9" descr="Twitter icon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479" y="6521068"/>
            <a:ext cx="147600" cy="147600"/>
          </a:xfrm>
          <a:prstGeom prst="rect">
            <a:avLst/>
          </a:prstGeom>
        </p:spPr>
      </p:pic>
      <p:pic>
        <p:nvPicPr>
          <p:cNvPr id="11" name="Picture 10" descr="Facebook icon.png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548" y="6250631"/>
            <a:ext cx="147600" cy="1476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 hasCustomPrompt="1"/>
          </p:nvPr>
        </p:nvSpPr>
        <p:spPr>
          <a:xfrm>
            <a:off x="753503" y="3429003"/>
            <a:ext cx="7924815" cy="1413934"/>
          </a:xfrm>
          <a:solidFill>
            <a:schemeClr val="tx2">
              <a:alpha val="70000"/>
            </a:schemeClr>
          </a:solidFill>
        </p:spPr>
        <p:txBody>
          <a:bodyPr/>
          <a:lstStyle>
            <a:lvl1pPr marL="0" indent="0">
              <a:defRPr b="1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Welcome</a:t>
            </a:r>
            <a:br>
              <a:rPr lang="en-US" dirty="0" smtClean="0"/>
            </a:br>
            <a:r>
              <a:rPr lang="en-US" dirty="0" smtClean="0"/>
              <a:t>London Metropolitan University</a:t>
            </a:r>
            <a:endParaRPr lang="en-GB" dirty="0"/>
          </a:p>
        </p:txBody>
      </p:sp>
      <p:pic>
        <p:nvPicPr>
          <p:cNvPr id="16" name="Picture 15" descr="London Metropolitan University logo - black with no background sized for A3.png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000" y="468000"/>
            <a:ext cx="2880360" cy="740664"/>
          </a:xfrm>
          <a:prstGeom prst="rect">
            <a:avLst/>
          </a:prstGeom>
        </p:spPr>
      </p:pic>
      <p:sp>
        <p:nvSpPr>
          <p:cNvPr id="15" name="Text Placeholder 13"/>
          <p:cNvSpPr>
            <a:spLocks noGrp="1"/>
          </p:cNvSpPr>
          <p:nvPr>
            <p:ph type="body" sz="quarter" idx="10" hasCustomPrompt="1"/>
          </p:nvPr>
        </p:nvSpPr>
        <p:spPr>
          <a:xfrm>
            <a:off x="363539" y="5935132"/>
            <a:ext cx="3522662" cy="280988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 smtClean="0"/>
              <a:t>londonmet.ac.uk</a:t>
            </a:r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1" hasCustomPrompt="1"/>
          </p:nvPr>
        </p:nvSpPr>
        <p:spPr>
          <a:xfrm>
            <a:off x="564817" y="6199334"/>
            <a:ext cx="3965575" cy="296333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 dirty="0" smtClean="0"/>
              <a:t>/</a:t>
            </a:r>
            <a:r>
              <a:rPr lang="en-GB" dirty="0" err="1" smtClean="0"/>
              <a:t>londonmetuni</a:t>
            </a:r>
            <a:endParaRPr lang="en-GB" dirty="0"/>
          </a:p>
        </p:txBody>
      </p:sp>
      <p:sp>
        <p:nvSpPr>
          <p:cNvPr id="18" name="Text Placeholder 18"/>
          <p:cNvSpPr>
            <a:spLocks noGrp="1"/>
          </p:cNvSpPr>
          <p:nvPr>
            <p:ph type="body" sz="quarter" idx="12" hasCustomPrompt="1"/>
          </p:nvPr>
        </p:nvSpPr>
        <p:spPr>
          <a:xfrm>
            <a:off x="547883" y="6446436"/>
            <a:ext cx="3276600" cy="279929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 dirty="0" smtClean="0"/>
              <a:t>@</a:t>
            </a:r>
            <a:r>
              <a:rPr lang="en-GB" dirty="0" err="1" smtClean="0"/>
              <a:t>LondonMetUni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613883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lumns light red 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 hasCustomPrompt="1"/>
          </p:nvPr>
        </p:nvSpPr>
        <p:spPr>
          <a:xfrm>
            <a:off x="620712" y="1569333"/>
            <a:ext cx="7886700" cy="413064"/>
          </a:xfrm>
        </p:spPr>
        <p:txBody>
          <a:bodyPr>
            <a:normAutofit/>
          </a:bodyPr>
          <a:lstStyle>
            <a:lvl1pPr>
              <a:defRPr sz="2000" b="1" i="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Slide title</a:t>
            </a:r>
            <a:endParaRPr lang="en-GB" dirty="0"/>
          </a:p>
        </p:txBody>
      </p:sp>
      <p:sp>
        <p:nvSpPr>
          <p:cNvPr id="4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30236" y="2008529"/>
            <a:ext cx="3868737" cy="360668"/>
          </a:xfrm>
        </p:spPr>
        <p:txBody>
          <a:bodyPr anchor="b">
            <a:normAutofit/>
          </a:bodyPr>
          <a:lstStyle>
            <a:lvl1pPr marL="0" indent="0">
              <a:buNone/>
              <a:defRPr sz="2000" b="1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Do</a:t>
            </a:r>
          </a:p>
        </p:txBody>
      </p:sp>
      <p:sp>
        <p:nvSpPr>
          <p:cNvPr id="5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30237" y="2369197"/>
            <a:ext cx="3868737" cy="3182937"/>
          </a:xfrm>
        </p:spPr>
        <p:txBody>
          <a:bodyPr>
            <a:normAutofit/>
          </a:bodyPr>
          <a:lstStyle>
            <a:lvl1pPr>
              <a:defRPr sz="200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 dirty="0" smtClean="0"/>
              <a:t>Aim for under 40 words per slide</a:t>
            </a:r>
          </a:p>
          <a:p>
            <a:pPr lvl="0"/>
            <a:r>
              <a:rPr lang="en-GB" dirty="0" smtClean="0"/>
              <a:t>Use photographs, infographics and charts to make your point</a:t>
            </a:r>
          </a:p>
          <a:p>
            <a:pPr lvl="0"/>
            <a:r>
              <a:rPr lang="en-GB" dirty="0" smtClean="0"/>
              <a:t>Get someone to check your presentation</a:t>
            </a:r>
            <a:endParaRPr lang="en-GB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4629150" y="2008529"/>
            <a:ext cx="3887788" cy="360668"/>
          </a:xfrm>
        </p:spPr>
        <p:txBody>
          <a:bodyPr anchor="b">
            <a:normAutofit/>
          </a:bodyPr>
          <a:lstStyle>
            <a:lvl1pPr marL="0" indent="0">
              <a:buNone/>
              <a:defRPr sz="2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Avoid</a:t>
            </a:r>
          </a:p>
        </p:txBody>
      </p:sp>
      <p:sp>
        <p:nvSpPr>
          <p:cNvPr id="7" name="Content Placeholder 5"/>
          <p:cNvSpPr>
            <a:spLocks noGrp="1"/>
          </p:cNvSpPr>
          <p:nvPr>
            <p:ph sz="quarter" idx="4" hasCustomPrompt="1"/>
          </p:nvPr>
        </p:nvSpPr>
        <p:spPr>
          <a:xfrm>
            <a:off x="4629150" y="2395330"/>
            <a:ext cx="3887788" cy="3182938"/>
          </a:xfrm>
        </p:spPr>
        <p:txBody>
          <a:bodyPr>
            <a:normAutofit/>
          </a:bodyPr>
          <a:lstStyle>
            <a:lvl1pPr algn="l">
              <a:defRPr sz="200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 sz="2000" dirty="0" smtClean="0"/>
              <a:t>Clip art</a:t>
            </a:r>
          </a:p>
          <a:p>
            <a:pPr lvl="0"/>
            <a:r>
              <a:rPr lang="en-GB" sz="2000" dirty="0" smtClean="0"/>
              <a:t>Images you haven’t sought permission to use</a:t>
            </a:r>
          </a:p>
          <a:p>
            <a:pPr lvl="0"/>
            <a:r>
              <a:rPr lang="en-GB" sz="2000" dirty="0" smtClean="0"/>
              <a:t>Coloured text</a:t>
            </a:r>
          </a:p>
          <a:p>
            <a:pPr lvl="0"/>
            <a:r>
              <a:rPr lang="en-GB" sz="2000" dirty="0" smtClean="0"/>
              <a:t>Pixelated or stretched images</a:t>
            </a:r>
            <a:endParaRPr lang="en-GB" dirty="0"/>
          </a:p>
        </p:txBody>
      </p:sp>
      <p:pic>
        <p:nvPicPr>
          <p:cNvPr id="8" name="Picture 7" descr="COSMOS GRAPHIC WHITE.png"/>
          <p:cNvPicPr>
            <a:picLocks noChangeAspect="1"/>
          </p:cNvPicPr>
          <p:nvPr userDrawn="1"/>
        </p:nvPicPr>
        <p:blipFill rotWithShape="1">
          <a:blip r:embed="rId2" cstate="print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62" r="50143"/>
          <a:stretch/>
        </p:blipFill>
        <p:spPr>
          <a:xfrm>
            <a:off x="5964795" y="229716"/>
            <a:ext cx="3179205" cy="6393333"/>
          </a:xfrm>
          <a:prstGeom prst="rect">
            <a:avLst/>
          </a:prstGeom>
          <a:noFill/>
        </p:spPr>
      </p:pic>
      <p:pic>
        <p:nvPicPr>
          <p:cNvPr id="9" name="Picture 8" descr="London Metropolitan University logo - white with no background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000" y="468000"/>
            <a:ext cx="2880360" cy="740664"/>
          </a:xfrm>
          <a:prstGeom prst="rect">
            <a:avLst/>
          </a:prstGeom>
        </p:spPr>
      </p:pic>
      <p:sp>
        <p:nvSpPr>
          <p:cNvPr id="10" name="Shape 92"/>
          <p:cNvSpPr txBox="1"/>
          <p:nvPr userDrawn="1"/>
        </p:nvSpPr>
        <p:spPr>
          <a:xfrm>
            <a:off x="363225" y="6432398"/>
            <a:ext cx="1322700" cy="276998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200" dirty="0" err="1">
                <a:solidFill>
                  <a:srgbClr val="FFFFFF"/>
                </a:solidFill>
                <a:ea typeface="Helvetica Neue"/>
                <a:sym typeface="Helvetica Neue"/>
              </a:rPr>
              <a:t>l</a:t>
            </a:r>
            <a:r>
              <a:rPr lang="en-US" sz="1200" i="0" u="none" strike="noStrike" cap="none" baseline="0" dirty="0" err="1" smtClean="0">
                <a:solidFill>
                  <a:srgbClr val="FFFFFF"/>
                </a:solidFill>
                <a:ea typeface="Helvetica Neue"/>
                <a:sym typeface="Helvetica Neue"/>
              </a:rPr>
              <a:t>ondonmet.ac.uk</a:t>
            </a:r>
            <a:endParaRPr lang="en-US" sz="1200" i="0" u="none" strike="noStrike" cap="none" baseline="0" dirty="0">
              <a:solidFill>
                <a:srgbClr val="FFFFFF"/>
              </a:solidFill>
              <a:ea typeface="Helvetica Neue"/>
              <a:sym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22932286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lumns green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 hasCustomPrompt="1"/>
          </p:nvPr>
        </p:nvSpPr>
        <p:spPr>
          <a:xfrm>
            <a:off x="620712" y="1569333"/>
            <a:ext cx="7886700" cy="413064"/>
          </a:xfrm>
        </p:spPr>
        <p:txBody>
          <a:bodyPr>
            <a:normAutofit/>
          </a:bodyPr>
          <a:lstStyle>
            <a:lvl1pPr>
              <a:defRPr sz="2000" b="1" i="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Slide title</a:t>
            </a:r>
            <a:endParaRPr lang="en-GB" dirty="0"/>
          </a:p>
        </p:txBody>
      </p:sp>
      <p:sp>
        <p:nvSpPr>
          <p:cNvPr id="4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30236" y="2008529"/>
            <a:ext cx="3868737" cy="360668"/>
          </a:xfrm>
        </p:spPr>
        <p:txBody>
          <a:bodyPr anchor="b">
            <a:normAutofit/>
          </a:bodyPr>
          <a:lstStyle>
            <a:lvl1pPr marL="0" indent="0">
              <a:buNone/>
              <a:defRPr sz="2000" b="1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Do</a:t>
            </a:r>
          </a:p>
        </p:txBody>
      </p:sp>
      <p:sp>
        <p:nvSpPr>
          <p:cNvPr id="5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30237" y="2369197"/>
            <a:ext cx="3868737" cy="3182937"/>
          </a:xfrm>
        </p:spPr>
        <p:txBody>
          <a:bodyPr>
            <a:normAutofit/>
          </a:bodyPr>
          <a:lstStyle>
            <a:lvl1pPr>
              <a:defRPr sz="200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 dirty="0" smtClean="0"/>
              <a:t>Aim for under 40 words per slide</a:t>
            </a:r>
          </a:p>
          <a:p>
            <a:pPr lvl="0"/>
            <a:r>
              <a:rPr lang="en-GB" dirty="0" smtClean="0"/>
              <a:t>Use photographs, infographics and charts to make your point</a:t>
            </a:r>
          </a:p>
          <a:p>
            <a:pPr lvl="0"/>
            <a:r>
              <a:rPr lang="en-GB" dirty="0" smtClean="0"/>
              <a:t>Get someone to check your presentation</a:t>
            </a:r>
            <a:endParaRPr lang="en-GB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4629150" y="2008529"/>
            <a:ext cx="3887788" cy="360668"/>
          </a:xfrm>
        </p:spPr>
        <p:txBody>
          <a:bodyPr anchor="b">
            <a:normAutofit/>
          </a:bodyPr>
          <a:lstStyle>
            <a:lvl1pPr marL="0" indent="0">
              <a:buNone/>
              <a:defRPr sz="2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Avoid</a:t>
            </a:r>
          </a:p>
        </p:txBody>
      </p:sp>
      <p:sp>
        <p:nvSpPr>
          <p:cNvPr id="7" name="Content Placeholder 5"/>
          <p:cNvSpPr>
            <a:spLocks noGrp="1"/>
          </p:cNvSpPr>
          <p:nvPr>
            <p:ph sz="quarter" idx="4" hasCustomPrompt="1"/>
          </p:nvPr>
        </p:nvSpPr>
        <p:spPr>
          <a:xfrm>
            <a:off x="4629150" y="2395330"/>
            <a:ext cx="3887788" cy="3182938"/>
          </a:xfrm>
        </p:spPr>
        <p:txBody>
          <a:bodyPr>
            <a:normAutofit/>
          </a:bodyPr>
          <a:lstStyle>
            <a:lvl1pPr algn="l">
              <a:defRPr sz="200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 sz="2000" dirty="0" smtClean="0"/>
              <a:t>Clip art</a:t>
            </a:r>
          </a:p>
          <a:p>
            <a:pPr lvl="0"/>
            <a:r>
              <a:rPr lang="en-GB" sz="2000" dirty="0" smtClean="0"/>
              <a:t>Images you haven’t sought permission to use</a:t>
            </a:r>
          </a:p>
          <a:p>
            <a:pPr lvl="0"/>
            <a:r>
              <a:rPr lang="en-GB" sz="2000" dirty="0" smtClean="0"/>
              <a:t>Coloured text</a:t>
            </a:r>
          </a:p>
          <a:p>
            <a:pPr lvl="0"/>
            <a:r>
              <a:rPr lang="en-GB" sz="2000" dirty="0" smtClean="0"/>
              <a:t>Pixelated or stretched images</a:t>
            </a:r>
            <a:endParaRPr lang="en-GB" dirty="0"/>
          </a:p>
        </p:txBody>
      </p:sp>
      <p:pic>
        <p:nvPicPr>
          <p:cNvPr id="8" name="Picture 7" descr="COSMOS GRAPHIC WHITE.png"/>
          <p:cNvPicPr>
            <a:picLocks noChangeAspect="1"/>
          </p:cNvPicPr>
          <p:nvPr userDrawn="1"/>
        </p:nvPicPr>
        <p:blipFill rotWithShape="1">
          <a:blip r:embed="rId2" cstate="print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62" r="50143"/>
          <a:stretch/>
        </p:blipFill>
        <p:spPr>
          <a:xfrm>
            <a:off x="5964795" y="229716"/>
            <a:ext cx="3179205" cy="6393333"/>
          </a:xfrm>
          <a:prstGeom prst="rect">
            <a:avLst/>
          </a:prstGeom>
          <a:noFill/>
        </p:spPr>
      </p:pic>
      <p:pic>
        <p:nvPicPr>
          <p:cNvPr id="9" name="Picture 8" descr="London Metropolitan University logo - white with no background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000" y="468000"/>
            <a:ext cx="2880360" cy="740664"/>
          </a:xfrm>
          <a:prstGeom prst="rect">
            <a:avLst/>
          </a:prstGeom>
        </p:spPr>
      </p:pic>
      <p:sp>
        <p:nvSpPr>
          <p:cNvPr id="10" name="Shape 92"/>
          <p:cNvSpPr txBox="1"/>
          <p:nvPr userDrawn="1"/>
        </p:nvSpPr>
        <p:spPr>
          <a:xfrm>
            <a:off x="363225" y="6432398"/>
            <a:ext cx="1322700" cy="276998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200" dirty="0" err="1">
                <a:solidFill>
                  <a:srgbClr val="FFFFFF"/>
                </a:solidFill>
                <a:ea typeface="Helvetica Neue"/>
                <a:sym typeface="Helvetica Neue"/>
              </a:rPr>
              <a:t>l</a:t>
            </a:r>
            <a:r>
              <a:rPr lang="en-US" sz="1200" i="0" u="none" strike="noStrike" cap="none" baseline="0" dirty="0" err="1" smtClean="0">
                <a:solidFill>
                  <a:srgbClr val="FFFFFF"/>
                </a:solidFill>
                <a:ea typeface="Helvetica Neue"/>
                <a:sym typeface="Helvetica Neue"/>
              </a:rPr>
              <a:t>ondonmet.ac.uk</a:t>
            </a:r>
            <a:endParaRPr lang="en-US" sz="1200" i="0" u="none" strike="noStrike" cap="none" baseline="0" dirty="0">
              <a:solidFill>
                <a:srgbClr val="FFFFFF"/>
              </a:solidFill>
              <a:ea typeface="Helvetica Neue"/>
              <a:sym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10953653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lumns yellow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 hasCustomPrompt="1"/>
          </p:nvPr>
        </p:nvSpPr>
        <p:spPr>
          <a:xfrm>
            <a:off x="620712" y="1569333"/>
            <a:ext cx="7886700" cy="413064"/>
          </a:xfrm>
        </p:spPr>
        <p:txBody>
          <a:bodyPr>
            <a:normAutofit/>
          </a:bodyPr>
          <a:lstStyle>
            <a:lvl1pPr>
              <a:defRPr sz="2000" b="1" i="0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Slide title</a:t>
            </a:r>
            <a:endParaRPr lang="en-GB" dirty="0"/>
          </a:p>
        </p:txBody>
      </p:sp>
      <p:sp>
        <p:nvSpPr>
          <p:cNvPr id="4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30236" y="2008529"/>
            <a:ext cx="3868737" cy="360668"/>
          </a:xfrm>
        </p:spPr>
        <p:txBody>
          <a:bodyPr anchor="b">
            <a:normAutofit/>
          </a:bodyPr>
          <a:lstStyle>
            <a:lvl1pPr marL="0" indent="0">
              <a:buNone/>
              <a:defRPr sz="20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Do</a:t>
            </a:r>
          </a:p>
        </p:txBody>
      </p:sp>
      <p:sp>
        <p:nvSpPr>
          <p:cNvPr id="5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30237" y="2369197"/>
            <a:ext cx="3868737" cy="3182937"/>
          </a:xfrm>
        </p:spPr>
        <p:txBody>
          <a:bodyPr>
            <a:normAutofit/>
          </a:bodyPr>
          <a:lstStyle>
            <a:lvl1pPr>
              <a:defRPr sz="2000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 dirty="0" smtClean="0"/>
              <a:t>Aim for under 40 words per slide</a:t>
            </a:r>
          </a:p>
          <a:p>
            <a:pPr lvl="0"/>
            <a:r>
              <a:rPr lang="en-GB" dirty="0" smtClean="0"/>
              <a:t>Use photographs, infographics and charts to make your point</a:t>
            </a:r>
          </a:p>
          <a:p>
            <a:pPr lvl="0"/>
            <a:r>
              <a:rPr lang="en-GB" dirty="0" smtClean="0"/>
              <a:t>Get someone to check your presentation</a:t>
            </a:r>
            <a:endParaRPr lang="en-GB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4629150" y="2008529"/>
            <a:ext cx="3887788" cy="360668"/>
          </a:xfrm>
        </p:spPr>
        <p:txBody>
          <a:bodyPr anchor="b">
            <a:normAutofit/>
          </a:bodyPr>
          <a:lstStyle>
            <a:lvl1pPr marL="0" indent="0">
              <a:buNone/>
              <a:defRPr sz="20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Avoid</a:t>
            </a:r>
          </a:p>
        </p:txBody>
      </p:sp>
      <p:sp>
        <p:nvSpPr>
          <p:cNvPr id="7" name="Content Placeholder 5"/>
          <p:cNvSpPr>
            <a:spLocks noGrp="1"/>
          </p:cNvSpPr>
          <p:nvPr>
            <p:ph sz="quarter" idx="4" hasCustomPrompt="1"/>
          </p:nvPr>
        </p:nvSpPr>
        <p:spPr>
          <a:xfrm>
            <a:off x="4629150" y="2395330"/>
            <a:ext cx="3887788" cy="3182938"/>
          </a:xfrm>
        </p:spPr>
        <p:txBody>
          <a:bodyPr>
            <a:normAutofit/>
          </a:bodyPr>
          <a:lstStyle>
            <a:lvl1pPr algn="l">
              <a:defRPr sz="2000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 sz="2000" dirty="0" smtClean="0"/>
              <a:t>Clip art</a:t>
            </a:r>
          </a:p>
          <a:p>
            <a:pPr lvl="0"/>
            <a:r>
              <a:rPr lang="en-GB" sz="2000" dirty="0" smtClean="0"/>
              <a:t>Images you haven’t sought permission to use</a:t>
            </a:r>
          </a:p>
          <a:p>
            <a:pPr lvl="0"/>
            <a:r>
              <a:rPr lang="en-GB" sz="2000" dirty="0" smtClean="0"/>
              <a:t>Coloured text</a:t>
            </a:r>
          </a:p>
          <a:p>
            <a:pPr lvl="0"/>
            <a:r>
              <a:rPr lang="en-GB" sz="2000" dirty="0" smtClean="0"/>
              <a:t>Pixelated or stretched images</a:t>
            </a:r>
            <a:endParaRPr lang="en-GB" dirty="0"/>
          </a:p>
        </p:txBody>
      </p:sp>
      <p:pic>
        <p:nvPicPr>
          <p:cNvPr id="8" name="Picture 7" descr="London Metropolitan University logo - black with no background sized for A3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000" y="468000"/>
            <a:ext cx="2880360" cy="740664"/>
          </a:xfrm>
          <a:prstGeom prst="rect">
            <a:avLst/>
          </a:prstGeom>
        </p:spPr>
      </p:pic>
      <p:sp>
        <p:nvSpPr>
          <p:cNvPr id="9" name="Shape 92"/>
          <p:cNvSpPr txBox="1"/>
          <p:nvPr userDrawn="1"/>
        </p:nvSpPr>
        <p:spPr>
          <a:xfrm>
            <a:off x="363225" y="6432398"/>
            <a:ext cx="1322700" cy="276998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200" dirty="0" err="1">
                <a:solidFill>
                  <a:schemeClr val="tx1"/>
                </a:solidFill>
                <a:ea typeface="Helvetica Neue"/>
                <a:sym typeface="Helvetica Neue"/>
              </a:rPr>
              <a:t>l</a:t>
            </a:r>
            <a:r>
              <a:rPr lang="en-US" sz="1200" i="0" u="none" strike="noStrike" cap="none" baseline="0" dirty="0" err="1" smtClean="0">
                <a:solidFill>
                  <a:schemeClr val="tx1"/>
                </a:solidFill>
                <a:ea typeface="Helvetica Neue"/>
                <a:sym typeface="Helvetica Neue"/>
              </a:rPr>
              <a:t>ondonmet.ac.uk</a:t>
            </a:r>
            <a:endParaRPr lang="en-US" sz="1200" i="0" u="none" strike="noStrike" cap="none" baseline="0" dirty="0">
              <a:solidFill>
                <a:schemeClr val="tx1"/>
              </a:solidFill>
              <a:ea typeface="Helvetica Neue"/>
              <a:sym typeface="Helvetica Neue"/>
            </a:endParaRPr>
          </a:p>
        </p:txBody>
      </p:sp>
      <p:pic>
        <p:nvPicPr>
          <p:cNvPr id="10" name="Picture 9" descr="COSMOS GRAPHIC WHITE.png"/>
          <p:cNvPicPr>
            <a:picLocks noChangeAspect="1"/>
          </p:cNvPicPr>
          <p:nvPr userDrawn="1"/>
        </p:nvPicPr>
        <p:blipFill rotWithShape="1">
          <a:blip r:embed="rId3" cstate="print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62" r="50143"/>
          <a:stretch/>
        </p:blipFill>
        <p:spPr>
          <a:xfrm>
            <a:off x="5964795" y="229716"/>
            <a:ext cx="3179205" cy="639333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4922528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lumns blue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 hasCustomPrompt="1"/>
          </p:nvPr>
        </p:nvSpPr>
        <p:spPr>
          <a:xfrm>
            <a:off x="620712" y="1569333"/>
            <a:ext cx="7886700" cy="413064"/>
          </a:xfrm>
        </p:spPr>
        <p:txBody>
          <a:bodyPr>
            <a:normAutofit/>
          </a:bodyPr>
          <a:lstStyle>
            <a:lvl1pPr>
              <a:defRPr sz="2000" b="1" i="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Slide title</a:t>
            </a:r>
            <a:endParaRPr lang="en-GB" dirty="0"/>
          </a:p>
        </p:txBody>
      </p:sp>
      <p:sp>
        <p:nvSpPr>
          <p:cNvPr id="4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30236" y="2008529"/>
            <a:ext cx="3868737" cy="360668"/>
          </a:xfrm>
        </p:spPr>
        <p:txBody>
          <a:bodyPr anchor="b">
            <a:normAutofit/>
          </a:bodyPr>
          <a:lstStyle>
            <a:lvl1pPr marL="0" indent="0">
              <a:buNone/>
              <a:defRPr sz="2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Do</a:t>
            </a:r>
          </a:p>
        </p:txBody>
      </p:sp>
      <p:sp>
        <p:nvSpPr>
          <p:cNvPr id="5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30237" y="2369197"/>
            <a:ext cx="3868737" cy="3182937"/>
          </a:xfrm>
        </p:spPr>
        <p:txBody>
          <a:bodyPr>
            <a:normAutofit/>
          </a:bodyPr>
          <a:lstStyle>
            <a:lvl1pPr>
              <a:defRPr sz="200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 dirty="0" smtClean="0"/>
              <a:t>Aim for under 40 words per slide</a:t>
            </a:r>
          </a:p>
          <a:p>
            <a:pPr lvl="0"/>
            <a:r>
              <a:rPr lang="en-GB" dirty="0" smtClean="0"/>
              <a:t>Use photographs, infographics and charts to make your point</a:t>
            </a:r>
          </a:p>
          <a:p>
            <a:pPr lvl="0"/>
            <a:r>
              <a:rPr lang="en-GB" dirty="0" smtClean="0"/>
              <a:t>Get someone to check your presentation</a:t>
            </a:r>
            <a:endParaRPr lang="en-GB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4629150" y="2008529"/>
            <a:ext cx="3887788" cy="360668"/>
          </a:xfrm>
        </p:spPr>
        <p:txBody>
          <a:bodyPr anchor="b">
            <a:normAutofit/>
          </a:bodyPr>
          <a:lstStyle>
            <a:lvl1pPr marL="0" indent="0">
              <a:buNone/>
              <a:defRPr sz="2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Avoid</a:t>
            </a:r>
          </a:p>
        </p:txBody>
      </p:sp>
      <p:sp>
        <p:nvSpPr>
          <p:cNvPr id="7" name="Content Placeholder 5"/>
          <p:cNvSpPr>
            <a:spLocks noGrp="1"/>
          </p:cNvSpPr>
          <p:nvPr>
            <p:ph sz="quarter" idx="4" hasCustomPrompt="1"/>
          </p:nvPr>
        </p:nvSpPr>
        <p:spPr>
          <a:xfrm>
            <a:off x="4629150" y="2395330"/>
            <a:ext cx="3887788" cy="3182938"/>
          </a:xfrm>
        </p:spPr>
        <p:txBody>
          <a:bodyPr>
            <a:normAutofit/>
          </a:bodyPr>
          <a:lstStyle>
            <a:lvl1pPr algn="l">
              <a:defRPr sz="200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 sz="2000" dirty="0" smtClean="0"/>
              <a:t>Clip art</a:t>
            </a:r>
          </a:p>
          <a:p>
            <a:pPr lvl="0"/>
            <a:r>
              <a:rPr lang="en-GB" sz="2000" dirty="0" smtClean="0"/>
              <a:t>Images you haven’t sought permission to use</a:t>
            </a:r>
          </a:p>
          <a:p>
            <a:pPr lvl="0"/>
            <a:r>
              <a:rPr lang="en-GB" sz="2000" dirty="0" smtClean="0"/>
              <a:t>Coloured text</a:t>
            </a:r>
          </a:p>
          <a:p>
            <a:pPr lvl="0"/>
            <a:r>
              <a:rPr lang="en-GB" sz="2000" dirty="0" smtClean="0"/>
              <a:t>Pixelated or stretched images</a:t>
            </a:r>
            <a:endParaRPr lang="en-GB" dirty="0"/>
          </a:p>
        </p:txBody>
      </p:sp>
      <p:pic>
        <p:nvPicPr>
          <p:cNvPr id="8" name="Picture 7" descr="COSMOS GRAPHIC WHITE.png"/>
          <p:cNvPicPr>
            <a:picLocks noChangeAspect="1"/>
          </p:cNvPicPr>
          <p:nvPr userDrawn="1"/>
        </p:nvPicPr>
        <p:blipFill rotWithShape="1">
          <a:blip r:embed="rId2" cstate="print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62" r="50143"/>
          <a:stretch/>
        </p:blipFill>
        <p:spPr>
          <a:xfrm>
            <a:off x="5964795" y="229716"/>
            <a:ext cx="3179205" cy="6393333"/>
          </a:xfrm>
          <a:prstGeom prst="rect">
            <a:avLst/>
          </a:prstGeom>
          <a:noFill/>
        </p:spPr>
      </p:pic>
      <p:pic>
        <p:nvPicPr>
          <p:cNvPr id="9" name="Picture 8" descr="London Metropolitan University logo - white with no background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000" y="468000"/>
            <a:ext cx="2880360" cy="740664"/>
          </a:xfrm>
          <a:prstGeom prst="rect">
            <a:avLst/>
          </a:prstGeom>
        </p:spPr>
      </p:pic>
      <p:sp>
        <p:nvSpPr>
          <p:cNvPr id="10" name="Shape 92"/>
          <p:cNvSpPr txBox="1"/>
          <p:nvPr userDrawn="1"/>
        </p:nvSpPr>
        <p:spPr>
          <a:xfrm>
            <a:off x="363225" y="6432398"/>
            <a:ext cx="1322700" cy="276998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200" dirty="0" err="1">
                <a:solidFill>
                  <a:srgbClr val="FFFFFF"/>
                </a:solidFill>
                <a:ea typeface="Helvetica Neue"/>
                <a:sym typeface="Helvetica Neue"/>
              </a:rPr>
              <a:t>l</a:t>
            </a:r>
            <a:r>
              <a:rPr lang="en-US" sz="1200" i="0" u="none" strike="noStrike" cap="none" baseline="0" dirty="0" err="1" smtClean="0">
                <a:solidFill>
                  <a:srgbClr val="FFFFFF"/>
                </a:solidFill>
                <a:ea typeface="Helvetica Neue"/>
                <a:sym typeface="Helvetica Neue"/>
              </a:rPr>
              <a:t>ondonmet.ac.uk</a:t>
            </a:r>
            <a:endParaRPr lang="en-US" sz="1200" i="0" u="none" strike="noStrike" cap="none" baseline="0" dirty="0">
              <a:solidFill>
                <a:srgbClr val="FFFFFF"/>
              </a:solidFill>
              <a:ea typeface="Helvetica Neue"/>
              <a:sym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6205173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lumns dark red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 hasCustomPrompt="1"/>
          </p:nvPr>
        </p:nvSpPr>
        <p:spPr>
          <a:xfrm>
            <a:off x="620712" y="1569333"/>
            <a:ext cx="7886700" cy="413064"/>
          </a:xfrm>
        </p:spPr>
        <p:txBody>
          <a:bodyPr>
            <a:normAutofit/>
          </a:bodyPr>
          <a:lstStyle>
            <a:lvl1pPr>
              <a:defRPr sz="2000" b="1" i="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Slide title</a:t>
            </a:r>
            <a:endParaRPr lang="en-GB" dirty="0"/>
          </a:p>
        </p:txBody>
      </p:sp>
      <p:sp>
        <p:nvSpPr>
          <p:cNvPr id="4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30236" y="2008529"/>
            <a:ext cx="3868737" cy="360668"/>
          </a:xfrm>
        </p:spPr>
        <p:txBody>
          <a:bodyPr anchor="b">
            <a:normAutofit/>
          </a:bodyPr>
          <a:lstStyle>
            <a:lvl1pPr marL="0" indent="0">
              <a:buNone/>
              <a:defRPr sz="2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Do</a:t>
            </a:r>
          </a:p>
        </p:txBody>
      </p:sp>
      <p:sp>
        <p:nvSpPr>
          <p:cNvPr id="5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30237" y="2369197"/>
            <a:ext cx="3868737" cy="3182937"/>
          </a:xfrm>
        </p:spPr>
        <p:txBody>
          <a:bodyPr>
            <a:normAutofit/>
          </a:bodyPr>
          <a:lstStyle>
            <a:lvl1pPr>
              <a:defRPr sz="200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 dirty="0" smtClean="0"/>
              <a:t>Aim for under 40 words per slide</a:t>
            </a:r>
          </a:p>
          <a:p>
            <a:pPr lvl="0"/>
            <a:r>
              <a:rPr lang="en-GB" dirty="0" smtClean="0"/>
              <a:t>Use photographs, infographics and charts to make your point</a:t>
            </a:r>
          </a:p>
          <a:p>
            <a:pPr lvl="0"/>
            <a:r>
              <a:rPr lang="en-GB" dirty="0" smtClean="0"/>
              <a:t>Get someone to check your presentation</a:t>
            </a:r>
            <a:endParaRPr lang="en-GB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4629150" y="2008529"/>
            <a:ext cx="3887788" cy="360668"/>
          </a:xfrm>
        </p:spPr>
        <p:txBody>
          <a:bodyPr anchor="b">
            <a:normAutofit/>
          </a:bodyPr>
          <a:lstStyle>
            <a:lvl1pPr marL="0" indent="0">
              <a:buNone/>
              <a:defRPr sz="2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Avoid</a:t>
            </a:r>
          </a:p>
        </p:txBody>
      </p:sp>
      <p:sp>
        <p:nvSpPr>
          <p:cNvPr id="7" name="Content Placeholder 5"/>
          <p:cNvSpPr>
            <a:spLocks noGrp="1"/>
          </p:cNvSpPr>
          <p:nvPr>
            <p:ph sz="quarter" idx="4" hasCustomPrompt="1"/>
          </p:nvPr>
        </p:nvSpPr>
        <p:spPr>
          <a:xfrm>
            <a:off x="4629150" y="2395330"/>
            <a:ext cx="3887788" cy="3182938"/>
          </a:xfrm>
        </p:spPr>
        <p:txBody>
          <a:bodyPr>
            <a:normAutofit/>
          </a:bodyPr>
          <a:lstStyle>
            <a:lvl1pPr algn="l">
              <a:defRPr sz="200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 sz="2000" dirty="0" smtClean="0"/>
              <a:t>Clip art</a:t>
            </a:r>
          </a:p>
          <a:p>
            <a:pPr lvl="0"/>
            <a:r>
              <a:rPr lang="en-GB" sz="2000" dirty="0" smtClean="0"/>
              <a:t>Images you haven’t sought permission to use</a:t>
            </a:r>
          </a:p>
          <a:p>
            <a:pPr lvl="0"/>
            <a:r>
              <a:rPr lang="en-GB" sz="2000" dirty="0" smtClean="0"/>
              <a:t>Coloured text</a:t>
            </a:r>
          </a:p>
          <a:p>
            <a:pPr lvl="0"/>
            <a:r>
              <a:rPr lang="en-GB" sz="2000" dirty="0" smtClean="0"/>
              <a:t>Pixelated or stretched images</a:t>
            </a:r>
            <a:endParaRPr lang="en-GB" dirty="0"/>
          </a:p>
        </p:txBody>
      </p:sp>
      <p:pic>
        <p:nvPicPr>
          <p:cNvPr id="8" name="Picture 7" descr="COSMOS GRAPHIC WHITE.png"/>
          <p:cNvPicPr>
            <a:picLocks noChangeAspect="1"/>
          </p:cNvPicPr>
          <p:nvPr userDrawn="1"/>
        </p:nvPicPr>
        <p:blipFill rotWithShape="1">
          <a:blip r:embed="rId2" cstate="print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62" r="50143"/>
          <a:stretch/>
        </p:blipFill>
        <p:spPr>
          <a:xfrm>
            <a:off x="5964795" y="229716"/>
            <a:ext cx="3179205" cy="6393333"/>
          </a:xfrm>
          <a:prstGeom prst="rect">
            <a:avLst/>
          </a:prstGeom>
          <a:noFill/>
        </p:spPr>
      </p:pic>
      <p:pic>
        <p:nvPicPr>
          <p:cNvPr id="9" name="Picture 8" descr="London Metropolitan University logo - white with no background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000" y="468000"/>
            <a:ext cx="2880360" cy="740664"/>
          </a:xfrm>
          <a:prstGeom prst="rect">
            <a:avLst/>
          </a:prstGeom>
        </p:spPr>
      </p:pic>
      <p:sp>
        <p:nvSpPr>
          <p:cNvPr id="10" name="Shape 92"/>
          <p:cNvSpPr txBox="1"/>
          <p:nvPr userDrawn="1"/>
        </p:nvSpPr>
        <p:spPr>
          <a:xfrm>
            <a:off x="363225" y="6432398"/>
            <a:ext cx="1322700" cy="276998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200" dirty="0" err="1">
                <a:solidFill>
                  <a:srgbClr val="FFFFFF"/>
                </a:solidFill>
                <a:ea typeface="Helvetica Neue"/>
                <a:sym typeface="Helvetica Neue"/>
              </a:rPr>
              <a:t>l</a:t>
            </a:r>
            <a:r>
              <a:rPr lang="en-US" sz="1200" i="0" u="none" strike="noStrike" cap="none" baseline="0" dirty="0" err="1" smtClean="0">
                <a:solidFill>
                  <a:srgbClr val="FFFFFF"/>
                </a:solidFill>
                <a:ea typeface="Helvetica Neue"/>
                <a:sym typeface="Helvetica Neue"/>
              </a:rPr>
              <a:t>ondonmet.ac.uk</a:t>
            </a:r>
            <a:endParaRPr lang="en-US" sz="1200" i="0" u="none" strike="noStrike" cap="none" baseline="0" dirty="0">
              <a:solidFill>
                <a:srgbClr val="FFFFFF"/>
              </a:solidFill>
              <a:ea typeface="Helvetica Neue"/>
              <a:sym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30731636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picture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OSMOS GRAPHIC BLACK.png"/>
          <p:cNvPicPr>
            <a:picLocks noChangeAspect="1"/>
          </p:cNvPicPr>
          <p:nvPr userDrawn="1"/>
        </p:nvPicPr>
        <p:blipFill rotWithShape="1">
          <a:blip r:embed="rId2" cstate="print">
            <a:alphaModFix amt="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49960"/>
          <a:stretch/>
        </p:blipFill>
        <p:spPr>
          <a:xfrm>
            <a:off x="5938838" y="217638"/>
            <a:ext cx="3205162" cy="6405411"/>
          </a:xfrm>
          <a:prstGeom prst="rect">
            <a:avLst/>
          </a:prstGeom>
        </p:spPr>
      </p:pic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738555" y="1589686"/>
            <a:ext cx="7556988" cy="395653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2000" b="1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Slide title</a:t>
            </a:r>
            <a:endParaRPr lang="en-GB" dirty="0"/>
          </a:p>
        </p:txBody>
      </p:sp>
      <p:sp>
        <p:nvSpPr>
          <p:cNvPr id="6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2366360"/>
            <a:ext cx="4407755" cy="349468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 dirty="0"/>
          </a:p>
        </p:txBody>
      </p:sp>
      <p:sp>
        <p:nvSpPr>
          <p:cNvPr id="7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738555" y="2366360"/>
            <a:ext cx="3024553" cy="3502628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000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b="0" dirty="0" smtClean="0">
                <a:solidFill>
                  <a:schemeClr val="tx1"/>
                </a:solidFill>
                <a:ea typeface="+mn-ea"/>
                <a:sym typeface="Arial"/>
              </a:rPr>
              <a:t>“This is a slide that</a:t>
            </a:r>
            <a:r>
              <a:rPr lang="en-US" sz="2000" b="0" baseline="0" dirty="0" smtClean="0">
                <a:solidFill>
                  <a:schemeClr val="tx1"/>
                </a:solidFill>
                <a:ea typeface="+mn-ea"/>
                <a:sym typeface="Arial"/>
              </a:rPr>
              <a:t> shows an image alongside a quote.”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2000" b="0" baseline="0" dirty="0" smtClean="0">
              <a:solidFill>
                <a:schemeClr val="tx1"/>
              </a:solidFill>
              <a:ea typeface="+mn-ea"/>
              <a:sym typeface="Arial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b="0" baseline="0" dirty="0" smtClean="0">
                <a:solidFill>
                  <a:schemeClr val="tx1"/>
                </a:solidFill>
                <a:ea typeface="+mn-ea"/>
                <a:sym typeface="Arial"/>
              </a:rPr>
              <a:t>Alter this text and the picture, as required. You can change the shape but please don’t use borders, shadows or reflections.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2000" b="1" baseline="0" dirty="0" smtClean="0">
              <a:solidFill>
                <a:schemeClr val="tx1"/>
              </a:solidFill>
              <a:ea typeface="+mn-ea"/>
              <a:sym typeface="Arial"/>
            </a:endParaRPr>
          </a:p>
          <a:p>
            <a:pPr lvl="0"/>
            <a:endParaRPr lang="en-US" dirty="0" smtClean="0"/>
          </a:p>
        </p:txBody>
      </p:sp>
      <p:pic>
        <p:nvPicPr>
          <p:cNvPr id="8" name="Picture 7" descr="London Metropolitan University logo - black with no background sized for A3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000" y="468000"/>
            <a:ext cx="2880360" cy="740664"/>
          </a:xfrm>
          <a:prstGeom prst="rect">
            <a:avLst/>
          </a:prstGeom>
        </p:spPr>
      </p:pic>
      <p:sp>
        <p:nvSpPr>
          <p:cNvPr id="9" name="Shape 92"/>
          <p:cNvSpPr txBox="1"/>
          <p:nvPr userDrawn="1"/>
        </p:nvSpPr>
        <p:spPr>
          <a:xfrm>
            <a:off x="363225" y="6432398"/>
            <a:ext cx="1322700" cy="276998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200" dirty="0" err="1">
                <a:solidFill>
                  <a:schemeClr val="tx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l</a:t>
            </a:r>
            <a:r>
              <a:rPr lang="en-US" sz="1200" i="0" u="none" strike="noStrike" cap="none" baseline="0" dirty="0" err="1" smtClean="0">
                <a:solidFill>
                  <a:schemeClr val="tx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ondonmet.ac.uk</a:t>
            </a:r>
            <a:endParaRPr lang="en-US" sz="1200" i="0" u="none" strike="noStrike" cap="none" baseline="0" dirty="0">
              <a:solidFill>
                <a:schemeClr val="tx1"/>
              </a:solidFill>
              <a:latin typeface="Arial" panose="020B0604020202020204" pitchFamily="34" charset="0"/>
              <a:ea typeface="Helvetica Neue"/>
              <a:cs typeface="Arial" panose="020B0604020202020204" pitchFamily="34" charset="0"/>
              <a:sym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42370774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picture black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London Metropolitan University logo - white with no background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000" y="468000"/>
            <a:ext cx="2880360" cy="740664"/>
          </a:xfrm>
          <a:prstGeom prst="rect">
            <a:avLst/>
          </a:prstGeom>
        </p:spPr>
      </p:pic>
      <p:sp>
        <p:nvSpPr>
          <p:cNvPr id="7" name="Shape 92"/>
          <p:cNvSpPr txBox="1"/>
          <p:nvPr userDrawn="1"/>
        </p:nvSpPr>
        <p:spPr>
          <a:xfrm>
            <a:off x="363225" y="6432398"/>
            <a:ext cx="1322700" cy="276998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200" dirty="0" err="1">
                <a:solidFill>
                  <a:srgbClr val="FFFFFF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l</a:t>
            </a:r>
            <a:r>
              <a:rPr lang="en-US" sz="1200" i="0" u="none" strike="noStrike" cap="none" baseline="0" dirty="0" err="1" smtClean="0">
                <a:solidFill>
                  <a:srgbClr val="FFFFFF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ondonmet.ac.uk</a:t>
            </a:r>
            <a:endParaRPr lang="en-US" sz="1200" i="0" u="none" strike="noStrike" cap="none" baseline="0" dirty="0">
              <a:solidFill>
                <a:srgbClr val="FFFFFF"/>
              </a:solidFill>
              <a:latin typeface="Arial" panose="020B0604020202020204" pitchFamily="34" charset="0"/>
              <a:ea typeface="Helvetica Neue"/>
              <a:cs typeface="Arial" panose="020B0604020202020204" pitchFamily="34" charset="0"/>
              <a:sym typeface="Helvetica Neue"/>
            </a:endParaRPr>
          </a:p>
        </p:txBody>
      </p:sp>
      <p:sp>
        <p:nvSpPr>
          <p:cNvPr id="15" name="Title 1"/>
          <p:cNvSpPr>
            <a:spLocks noGrp="1"/>
          </p:cNvSpPr>
          <p:nvPr>
            <p:ph type="title" hasCustomPrompt="1"/>
          </p:nvPr>
        </p:nvSpPr>
        <p:spPr>
          <a:xfrm>
            <a:off x="788500" y="1582615"/>
            <a:ext cx="7599362" cy="400471"/>
          </a:xfrm>
          <a:prstGeom prst="rect">
            <a:avLst/>
          </a:prstGeom>
        </p:spPr>
        <p:txBody>
          <a:bodyPr anchor="b"/>
          <a:lstStyle>
            <a:lvl1pPr>
              <a:defRPr sz="2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Slide title</a:t>
            </a:r>
            <a:endParaRPr lang="en-GB" dirty="0"/>
          </a:p>
        </p:txBody>
      </p:sp>
      <p:sp>
        <p:nvSpPr>
          <p:cNvPr id="16" name="Picture Placeholder 2"/>
          <p:cNvSpPr>
            <a:spLocks noGrp="1"/>
          </p:cNvSpPr>
          <p:nvPr>
            <p:ph type="pic" idx="1"/>
          </p:nvPr>
        </p:nvSpPr>
        <p:spPr>
          <a:xfrm>
            <a:off x="3861411" y="2444960"/>
            <a:ext cx="4629150" cy="324094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 dirty="0"/>
          </a:p>
        </p:txBody>
      </p:sp>
      <p:sp>
        <p:nvSpPr>
          <p:cNvPr id="17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788500" y="2444960"/>
            <a:ext cx="2949575" cy="3240942"/>
          </a:xfrm>
          <a:prstGeom prst="rect">
            <a:avLst/>
          </a:prstGeom>
          <a:solidFill>
            <a:schemeClr val="tx1"/>
          </a:solidFill>
        </p:spPr>
        <p:txBody>
          <a:bodyPr/>
          <a:lstStyle>
            <a:lvl1pPr marL="0" indent="0">
              <a:buNone/>
              <a:defRPr sz="200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 smtClean="0"/>
              <a:t>“This is a slide that shows an image alongside a quote.” </a:t>
            </a:r>
          </a:p>
          <a:p>
            <a:pPr lvl="0"/>
            <a:r>
              <a:rPr lang="en-US" dirty="0" smtClean="0"/>
              <a:t>Alter the image and this text, as required. You can change the shape of the picture but please do not use a border, shadow or reflection effect.</a:t>
            </a:r>
          </a:p>
        </p:txBody>
      </p:sp>
      <p:pic>
        <p:nvPicPr>
          <p:cNvPr id="18" name="Picture 17" descr="COSMOS GRAPHIC WHITE.png"/>
          <p:cNvPicPr>
            <a:picLocks noChangeAspect="1"/>
          </p:cNvPicPr>
          <p:nvPr userDrawn="1"/>
        </p:nvPicPr>
        <p:blipFill rotWithShape="1">
          <a:blip r:embed="rId3" cstate="print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62" r="50143"/>
          <a:stretch/>
        </p:blipFill>
        <p:spPr>
          <a:xfrm>
            <a:off x="5964795" y="229716"/>
            <a:ext cx="3179205" cy="639333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6090895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Content picture grey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COSMOS GRAPHIC WHITE.png"/>
          <p:cNvPicPr>
            <a:picLocks noChangeAspect="1"/>
          </p:cNvPicPr>
          <p:nvPr userDrawn="1"/>
        </p:nvPicPr>
        <p:blipFill rotWithShape="1">
          <a:blip r:embed="rId2" cstate="print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62" r="50143"/>
          <a:stretch/>
        </p:blipFill>
        <p:spPr>
          <a:xfrm>
            <a:off x="5964795" y="229716"/>
            <a:ext cx="3179205" cy="6393333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38555" y="1589686"/>
            <a:ext cx="7556988" cy="395653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2000" b="1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Slide title</a:t>
            </a:r>
            <a:endParaRPr lang="en-GB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2366360"/>
            <a:ext cx="4407755" cy="349468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738555" y="2366360"/>
            <a:ext cx="3024553" cy="3502628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00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b="0" dirty="0" smtClean="0">
                <a:solidFill>
                  <a:schemeClr val="tx1"/>
                </a:solidFill>
                <a:ea typeface="+mn-ea"/>
                <a:sym typeface="Arial"/>
              </a:rPr>
              <a:t>“This is a slide that</a:t>
            </a:r>
            <a:r>
              <a:rPr lang="en-US" sz="2000" b="0" baseline="0" dirty="0" smtClean="0">
                <a:solidFill>
                  <a:schemeClr val="tx1"/>
                </a:solidFill>
                <a:ea typeface="+mn-ea"/>
                <a:sym typeface="Arial"/>
              </a:rPr>
              <a:t> shows an image alongside a quote.”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2000" b="0" baseline="0" dirty="0" smtClean="0">
              <a:solidFill>
                <a:schemeClr val="tx1"/>
              </a:solidFill>
              <a:ea typeface="+mn-ea"/>
              <a:sym typeface="Arial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b="0" baseline="0" dirty="0" smtClean="0">
                <a:solidFill>
                  <a:schemeClr val="tx1"/>
                </a:solidFill>
                <a:ea typeface="+mn-ea"/>
                <a:sym typeface="Arial"/>
              </a:rPr>
              <a:t>Alter this text and the picture, as required. You can change the shape but please don’t use borders, shadows or reflections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2000" b="1" baseline="0" dirty="0" smtClean="0">
              <a:solidFill>
                <a:schemeClr val="tx1"/>
              </a:solidFill>
              <a:ea typeface="+mn-ea"/>
              <a:sym typeface="Arial"/>
            </a:endParaRPr>
          </a:p>
          <a:p>
            <a:pPr lvl="0"/>
            <a:endParaRPr lang="en-US" dirty="0" smtClean="0"/>
          </a:p>
        </p:txBody>
      </p:sp>
      <p:pic>
        <p:nvPicPr>
          <p:cNvPr id="9" name="Picture 8" descr="London Metropolitan University logo - black with no background sized for A3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000" y="468000"/>
            <a:ext cx="2880360" cy="740664"/>
          </a:xfrm>
          <a:prstGeom prst="rect">
            <a:avLst/>
          </a:prstGeom>
        </p:spPr>
      </p:pic>
      <p:sp>
        <p:nvSpPr>
          <p:cNvPr id="10" name="Shape 92"/>
          <p:cNvSpPr txBox="1"/>
          <p:nvPr userDrawn="1"/>
        </p:nvSpPr>
        <p:spPr>
          <a:xfrm>
            <a:off x="363225" y="6432398"/>
            <a:ext cx="1322700" cy="276998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200" dirty="0" err="1">
                <a:solidFill>
                  <a:schemeClr val="tx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l</a:t>
            </a:r>
            <a:r>
              <a:rPr lang="en-US" sz="1200" i="0" u="none" strike="noStrike" cap="none" baseline="0" dirty="0" err="1" smtClean="0">
                <a:solidFill>
                  <a:schemeClr val="tx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ondonmet.ac.uk</a:t>
            </a:r>
            <a:endParaRPr lang="en-US" sz="1200" i="0" u="none" strike="noStrike" cap="none" baseline="0" dirty="0">
              <a:solidFill>
                <a:schemeClr val="tx1"/>
              </a:solidFill>
              <a:latin typeface="Arial" panose="020B0604020202020204" pitchFamily="34" charset="0"/>
              <a:ea typeface="Helvetica Neue"/>
              <a:cs typeface="Arial" panose="020B0604020202020204" pitchFamily="34" charset="0"/>
              <a:sym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28628080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picture orang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OSMOS GRAPHIC WHITE.png"/>
          <p:cNvPicPr>
            <a:picLocks noChangeAspect="1"/>
          </p:cNvPicPr>
          <p:nvPr userDrawn="1"/>
        </p:nvPicPr>
        <p:blipFill rotWithShape="1">
          <a:blip r:embed="rId2" cstate="print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62" r="50143"/>
          <a:stretch/>
        </p:blipFill>
        <p:spPr>
          <a:xfrm>
            <a:off x="5964795" y="229716"/>
            <a:ext cx="3179205" cy="6393333"/>
          </a:xfrm>
          <a:prstGeom prst="rect">
            <a:avLst/>
          </a:prstGeom>
          <a:noFill/>
        </p:spPr>
      </p:pic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738555" y="1589686"/>
            <a:ext cx="7556988" cy="395653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2000" b="1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Slide title</a:t>
            </a:r>
            <a:endParaRPr lang="en-GB" dirty="0"/>
          </a:p>
        </p:txBody>
      </p:sp>
      <p:sp>
        <p:nvSpPr>
          <p:cNvPr id="5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2366360"/>
            <a:ext cx="4407755" cy="349468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 dirty="0"/>
          </a:p>
        </p:txBody>
      </p:sp>
      <p:sp>
        <p:nvSpPr>
          <p:cNvPr id="6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738555" y="2366360"/>
            <a:ext cx="3024553" cy="3502628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00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b="0" dirty="0" smtClean="0">
                <a:solidFill>
                  <a:schemeClr val="tx1"/>
                </a:solidFill>
                <a:ea typeface="+mn-ea"/>
                <a:sym typeface="Arial"/>
              </a:rPr>
              <a:t>“This is a slide that</a:t>
            </a:r>
            <a:r>
              <a:rPr lang="en-US" sz="2000" b="0" baseline="0" dirty="0" smtClean="0">
                <a:solidFill>
                  <a:schemeClr val="tx1"/>
                </a:solidFill>
                <a:ea typeface="+mn-ea"/>
                <a:sym typeface="Arial"/>
              </a:rPr>
              <a:t> shows an image alongside a quote.”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2000" b="0" baseline="0" dirty="0" smtClean="0">
              <a:solidFill>
                <a:schemeClr val="tx1"/>
              </a:solidFill>
              <a:ea typeface="+mn-ea"/>
              <a:sym typeface="Arial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b="0" baseline="0" dirty="0" smtClean="0">
                <a:solidFill>
                  <a:schemeClr val="tx1"/>
                </a:solidFill>
                <a:ea typeface="+mn-ea"/>
                <a:sym typeface="Arial"/>
              </a:rPr>
              <a:t>Alter this text and the picture, as required. You can change the shape but please don’t use borders, shadows or reflections.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2000" b="1" baseline="0" dirty="0" smtClean="0">
              <a:solidFill>
                <a:schemeClr val="tx1"/>
              </a:solidFill>
              <a:ea typeface="+mn-ea"/>
              <a:sym typeface="Arial"/>
            </a:endParaRPr>
          </a:p>
          <a:p>
            <a:pPr lvl="0"/>
            <a:endParaRPr lang="en-US" dirty="0" smtClean="0"/>
          </a:p>
        </p:txBody>
      </p:sp>
      <p:pic>
        <p:nvPicPr>
          <p:cNvPr id="7" name="Picture 6" descr="London Metropolitan University logo - black with no background sized for A3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000" y="468000"/>
            <a:ext cx="2880360" cy="740664"/>
          </a:xfrm>
          <a:prstGeom prst="rect">
            <a:avLst/>
          </a:prstGeom>
        </p:spPr>
      </p:pic>
      <p:sp>
        <p:nvSpPr>
          <p:cNvPr id="8" name="Shape 92"/>
          <p:cNvSpPr txBox="1"/>
          <p:nvPr userDrawn="1"/>
        </p:nvSpPr>
        <p:spPr>
          <a:xfrm>
            <a:off x="363225" y="6432398"/>
            <a:ext cx="1322700" cy="276998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200" dirty="0" err="1">
                <a:solidFill>
                  <a:schemeClr val="tx1"/>
                </a:solidFill>
                <a:ea typeface="Helvetica Neue"/>
                <a:sym typeface="Helvetica Neue"/>
              </a:rPr>
              <a:t>l</a:t>
            </a:r>
            <a:r>
              <a:rPr lang="en-US" sz="1200" i="0" u="none" strike="noStrike" cap="none" baseline="0" dirty="0" err="1" smtClean="0">
                <a:solidFill>
                  <a:schemeClr val="tx1"/>
                </a:solidFill>
                <a:ea typeface="Helvetica Neue"/>
                <a:sym typeface="Helvetica Neue"/>
              </a:rPr>
              <a:t>ondonmet.ac.uk</a:t>
            </a:r>
            <a:endParaRPr lang="en-US" sz="1200" i="0" u="none" strike="noStrike" cap="none" baseline="0" dirty="0">
              <a:solidFill>
                <a:schemeClr val="tx1"/>
              </a:solidFill>
              <a:ea typeface="Helvetica Neue"/>
              <a:sym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15941643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picture light red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London Metropolitan University logo - white with no background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000" y="468000"/>
            <a:ext cx="2880360" cy="740664"/>
          </a:xfrm>
          <a:prstGeom prst="rect">
            <a:avLst/>
          </a:prstGeom>
        </p:spPr>
      </p:pic>
      <p:sp>
        <p:nvSpPr>
          <p:cNvPr id="5" name="Shape 92"/>
          <p:cNvSpPr txBox="1"/>
          <p:nvPr userDrawn="1"/>
        </p:nvSpPr>
        <p:spPr>
          <a:xfrm>
            <a:off x="363225" y="6432398"/>
            <a:ext cx="1322700" cy="276998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200" dirty="0" err="1">
                <a:solidFill>
                  <a:srgbClr val="FFFFFF"/>
                </a:solidFill>
                <a:ea typeface="Helvetica Neue"/>
                <a:sym typeface="Helvetica Neue"/>
              </a:rPr>
              <a:t>l</a:t>
            </a:r>
            <a:r>
              <a:rPr lang="en-US" sz="1200" i="0" u="none" strike="noStrike" cap="none" baseline="0" dirty="0" err="1" smtClean="0">
                <a:solidFill>
                  <a:srgbClr val="FFFFFF"/>
                </a:solidFill>
                <a:ea typeface="Helvetica Neue"/>
                <a:sym typeface="Helvetica Neue"/>
              </a:rPr>
              <a:t>ondonmet.ac.uk</a:t>
            </a:r>
            <a:endParaRPr lang="en-US" sz="1200" i="0" u="none" strike="noStrike" cap="none" baseline="0" dirty="0">
              <a:solidFill>
                <a:srgbClr val="FFFFFF"/>
              </a:solidFill>
              <a:ea typeface="Helvetica Neue"/>
              <a:sym typeface="Helvetica Neue"/>
            </a:endParaRPr>
          </a:p>
        </p:txBody>
      </p:sp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788500" y="1582615"/>
            <a:ext cx="7599362" cy="400471"/>
          </a:xfrm>
          <a:prstGeom prst="rect">
            <a:avLst/>
          </a:prstGeom>
        </p:spPr>
        <p:txBody>
          <a:bodyPr anchor="b"/>
          <a:lstStyle>
            <a:lvl1pPr>
              <a:defRPr sz="2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Slide title</a:t>
            </a:r>
            <a:endParaRPr lang="en-GB" dirty="0"/>
          </a:p>
        </p:txBody>
      </p:sp>
      <p:sp>
        <p:nvSpPr>
          <p:cNvPr id="7" name="Picture Placeholder 2"/>
          <p:cNvSpPr>
            <a:spLocks noGrp="1"/>
          </p:cNvSpPr>
          <p:nvPr>
            <p:ph type="pic" idx="1"/>
          </p:nvPr>
        </p:nvSpPr>
        <p:spPr>
          <a:xfrm>
            <a:off x="3861411" y="2444960"/>
            <a:ext cx="4629150" cy="324094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788500" y="2444960"/>
            <a:ext cx="2949575" cy="3240942"/>
          </a:xfrm>
          <a:prstGeom prst="rect">
            <a:avLst/>
          </a:prstGeom>
          <a:noFill/>
        </p:spPr>
        <p:txBody>
          <a:bodyPr/>
          <a:lstStyle>
            <a:lvl1pPr marL="0" indent="0">
              <a:buNone/>
              <a:defRPr sz="200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 smtClean="0"/>
              <a:t>“This is a slide that shows an image alongside a quote.”</a:t>
            </a:r>
          </a:p>
          <a:p>
            <a:pPr lvl="0"/>
            <a:r>
              <a:rPr lang="en-US" dirty="0" smtClean="0"/>
              <a:t>Alter the image and this text, as required. You can change the shape of the picture but please do not use a border, shadow or reflection effect.</a:t>
            </a:r>
          </a:p>
        </p:txBody>
      </p:sp>
      <p:pic>
        <p:nvPicPr>
          <p:cNvPr id="9" name="Picture 8" descr="COSMOS GRAPHIC WHITE.png"/>
          <p:cNvPicPr>
            <a:picLocks noChangeAspect="1"/>
          </p:cNvPicPr>
          <p:nvPr userDrawn="1"/>
        </p:nvPicPr>
        <p:blipFill rotWithShape="1">
          <a:blip r:embed="rId3" cstate="print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62" r="50143"/>
          <a:stretch/>
        </p:blipFill>
        <p:spPr>
          <a:xfrm>
            <a:off x="5964795" y="229716"/>
            <a:ext cx="3179205" cy="639333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0865640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Shape 114"/>
          <p:cNvPicPr preferRelativeResize="0"/>
          <p:nvPr userDrawn="1"/>
        </p:nvPicPr>
        <p:blipFill rotWithShape="1">
          <a:blip r:embed="rId2">
            <a:alphaModFix/>
          </a:blip>
          <a:srcRect r="12573"/>
          <a:stretch/>
        </p:blipFill>
        <p:spPr>
          <a:xfrm>
            <a:off x="0" y="0"/>
            <a:ext cx="9144000" cy="69595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Picture 10" descr="Facebook icon - white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000" y="6257478"/>
            <a:ext cx="147600" cy="147600"/>
          </a:xfrm>
          <a:prstGeom prst="rect">
            <a:avLst/>
          </a:prstGeom>
        </p:spPr>
      </p:pic>
      <p:pic>
        <p:nvPicPr>
          <p:cNvPr id="12" name="Picture 11" descr="Twitter icon - white.png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616" y="6495667"/>
            <a:ext cx="147600" cy="1476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55642" y="3425079"/>
            <a:ext cx="7886700" cy="1417857"/>
          </a:xfrm>
          <a:solidFill>
            <a:schemeClr val="bg1">
              <a:alpha val="70000"/>
            </a:schemeClr>
          </a:solidFill>
        </p:spPr>
        <p:txBody>
          <a:bodyPr/>
          <a:lstStyle>
            <a:lvl1pPr>
              <a:defRPr baseline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Welcome</a:t>
            </a:r>
            <a:br>
              <a:rPr lang="en-US" dirty="0" smtClean="0"/>
            </a:br>
            <a:r>
              <a:rPr lang="en-US" dirty="0" smtClean="0"/>
              <a:t>London Metropolitan University</a:t>
            </a:r>
            <a:endParaRPr lang="en-GB" dirty="0"/>
          </a:p>
        </p:txBody>
      </p:sp>
      <p:pic>
        <p:nvPicPr>
          <p:cNvPr id="14" name="Picture 13" descr="London Metropolitan University logo - white with no background.png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000" y="468000"/>
            <a:ext cx="2880360" cy="740664"/>
          </a:xfrm>
          <a:prstGeom prst="rect">
            <a:avLst/>
          </a:prstGeom>
        </p:spPr>
      </p:pic>
      <p:sp>
        <p:nvSpPr>
          <p:cNvPr id="18" name="Text Placeholder 13"/>
          <p:cNvSpPr>
            <a:spLocks noGrp="1"/>
          </p:cNvSpPr>
          <p:nvPr>
            <p:ph type="body" sz="quarter" idx="10" hasCustomPrompt="1"/>
          </p:nvPr>
        </p:nvSpPr>
        <p:spPr>
          <a:xfrm>
            <a:off x="363539" y="5935132"/>
            <a:ext cx="3522662" cy="280988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 smtClean="0"/>
              <a:t>londonmet.ac.uk</a:t>
            </a:r>
          </a:p>
        </p:txBody>
      </p:sp>
      <p:sp>
        <p:nvSpPr>
          <p:cNvPr id="19" name="Text Placeholder 16"/>
          <p:cNvSpPr>
            <a:spLocks noGrp="1"/>
          </p:cNvSpPr>
          <p:nvPr>
            <p:ph type="body" sz="quarter" idx="11" hasCustomPrompt="1"/>
          </p:nvPr>
        </p:nvSpPr>
        <p:spPr>
          <a:xfrm>
            <a:off x="564817" y="6199334"/>
            <a:ext cx="3965575" cy="296333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 dirty="0" smtClean="0"/>
              <a:t>/</a:t>
            </a:r>
            <a:r>
              <a:rPr lang="en-GB" dirty="0" err="1" smtClean="0"/>
              <a:t>londonmetuni</a:t>
            </a:r>
            <a:endParaRPr lang="en-GB" dirty="0"/>
          </a:p>
        </p:txBody>
      </p:sp>
      <p:sp>
        <p:nvSpPr>
          <p:cNvPr id="20" name="Text Placeholder 18"/>
          <p:cNvSpPr>
            <a:spLocks noGrp="1"/>
          </p:cNvSpPr>
          <p:nvPr>
            <p:ph type="body" sz="quarter" idx="12" hasCustomPrompt="1"/>
          </p:nvPr>
        </p:nvSpPr>
        <p:spPr>
          <a:xfrm>
            <a:off x="547883" y="6446436"/>
            <a:ext cx="3276600" cy="279929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 dirty="0" smtClean="0"/>
              <a:t>@</a:t>
            </a:r>
            <a:r>
              <a:rPr lang="en-GB" dirty="0" err="1" smtClean="0"/>
              <a:t>LondonMetUni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765647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picture green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London Metropolitan University logo - white with no background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000" y="468000"/>
            <a:ext cx="2880360" cy="740664"/>
          </a:xfrm>
          <a:prstGeom prst="rect">
            <a:avLst/>
          </a:prstGeom>
        </p:spPr>
      </p:pic>
      <p:sp>
        <p:nvSpPr>
          <p:cNvPr id="4" name="Shape 92"/>
          <p:cNvSpPr txBox="1"/>
          <p:nvPr userDrawn="1"/>
        </p:nvSpPr>
        <p:spPr>
          <a:xfrm>
            <a:off x="363225" y="6432398"/>
            <a:ext cx="1322700" cy="276998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200" dirty="0" err="1">
                <a:solidFill>
                  <a:srgbClr val="FFFFFF"/>
                </a:solidFill>
                <a:ea typeface="Helvetica Neue"/>
                <a:sym typeface="Helvetica Neue"/>
              </a:rPr>
              <a:t>l</a:t>
            </a:r>
            <a:r>
              <a:rPr lang="en-US" sz="1200" i="0" u="none" strike="noStrike" cap="none" baseline="0" dirty="0" err="1" smtClean="0">
                <a:solidFill>
                  <a:srgbClr val="FFFFFF"/>
                </a:solidFill>
                <a:ea typeface="Helvetica Neue"/>
                <a:sym typeface="Helvetica Neue"/>
              </a:rPr>
              <a:t>ondonmet.ac.uk</a:t>
            </a:r>
            <a:endParaRPr lang="en-US" sz="1200" i="0" u="none" strike="noStrike" cap="none" baseline="0" dirty="0">
              <a:solidFill>
                <a:srgbClr val="FFFFFF"/>
              </a:solidFill>
              <a:ea typeface="Helvetica Neue"/>
              <a:sym typeface="Helvetica Neue"/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788500" y="1582615"/>
            <a:ext cx="7599362" cy="400471"/>
          </a:xfrm>
          <a:prstGeom prst="rect">
            <a:avLst/>
          </a:prstGeom>
        </p:spPr>
        <p:txBody>
          <a:bodyPr anchor="b"/>
          <a:lstStyle>
            <a:lvl1pPr>
              <a:defRPr sz="2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Slide title</a:t>
            </a:r>
            <a:endParaRPr lang="en-GB" dirty="0"/>
          </a:p>
        </p:txBody>
      </p:sp>
      <p:sp>
        <p:nvSpPr>
          <p:cNvPr id="6" name="Picture Placeholder 2"/>
          <p:cNvSpPr>
            <a:spLocks noGrp="1"/>
          </p:cNvSpPr>
          <p:nvPr>
            <p:ph type="pic" idx="1"/>
          </p:nvPr>
        </p:nvSpPr>
        <p:spPr>
          <a:xfrm>
            <a:off x="3861411" y="2444960"/>
            <a:ext cx="4629150" cy="324094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 dirty="0"/>
          </a:p>
        </p:txBody>
      </p:sp>
      <p:sp>
        <p:nvSpPr>
          <p:cNvPr id="7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788500" y="2444960"/>
            <a:ext cx="2949575" cy="3240942"/>
          </a:xfrm>
          <a:prstGeom prst="rect">
            <a:avLst/>
          </a:prstGeom>
          <a:noFill/>
        </p:spPr>
        <p:txBody>
          <a:bodyPr/>
          <a:lstStyle>
            <a:lvl1pPr marL="0" indent="0">
              <a:buNone/>
              <a:defRPr sz="200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 smtClean="0"/>
              <a:t>This is a slide that shows an image alongside a quote. Alter the image and this text, as required. You can change the shape of the picture but please do not use a border, shadow of </a:t>
            </a:r>
            <a:r>
              <a:rPr lang="en-US" dirty="0" err="1" smtClean="0"/>
              <a:t>refelction</a:t>
            </a:r>
            <a:r>
              <a:rPr lang="en-US" dirty="0" smtClean="0"/>
              <a:t> effect.</a:t>
            </a:r>
          </a:p>
        </p:txBody>
      </p:sp>
      <p:pic>
        <p:nvPicPr>
          <p:cNvPr id="8" name="Picture 7" descr="COSMOS GRAPHIC WHITE.png"/>
          <p:cNvPicPr>
            <a:picLocks noChangeAspect="1"/>
          </p:cNvPicPr>
          <p:nvPr userDrawn="1"/>
        </p:nvPicPr>
        <p:blipFill rotWithShape="1">
          <a:blip r:embed="rId3" cstate="print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62" r="50143"/>
          <a:stretch/>
        </p:blipFill>
        <p:spPr>
          <a:xfrm>
            <a:off x="5964795" y="229716"/>
            <a:ext cx="3179205" cy="639333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659286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picture yellow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OSMOS GRAPHIC WHITE.png"/>
          <p:cNvPicPr>
            <a:picLocks noChangeAspect="1"/>
          </p:cNvPicPr>
          <p:nvPr userDrawn="1"/>
        </p:nvPicPr>
        <p:blipFill rotWithShape="1">
          <a:blip r:embed="rId2" cstate="print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62" r="50143"/>
          <a:stretch/>
        </p:blipFill>
        <p:spPr>
          <a:xfrm>
            <a:off x="5964795" y="229716"/>
            <a:ext cx="3179205" cy="6393333"/>
          </a:xfrm>
          <a:prstGeom prst="rect">
            <a:avLst/>
          </a:prstGeom>
          <a:noFill/>
        </p:spPr>
      </p:pic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738555" y="1589686"/>
            <a:ext cx="7556988" cy="395653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2000" b="1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Slide title</a:t>
            </a:r>
            <a:endParaRPr lang="en-GB" dirty="0"/>
          </a:p>
        </p:txBody>
      </p:sp>
      <p:sp>
        <p:nvSpPr>
          <p:cNvPr id="7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2366360"/>
            <a:ext cx="4407755" cy="349468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738555" y="2366360"/>
            <a:ext cx="3024553" cy="3502628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00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b="0" dirty="0" smtClean="0">
                <a:solidFill>
                  <a:schemeClr val="tx1"/>
                </a:solidFill>
                <a:ea typeface="+mn-ea"/>
                <a:sym typeface="Arial"/>
              </a:rPr>
              <a:t>“This is a slide that</a:t>
            </a:r>
            <a:r>
              <a:rPr lang="en-US" sz="2000" b="0" baseline="0" dirty="0" smtClean="0">
                <a:solidFill>
                  <a:schemeClr val="tx1"/>
                </a:solidFill>
                <a:ea typeface="+mn-ea"/>
                <a:sym typeface="Arial"/>
              </a:rPr>
              <a:t> shows an image alongside a quote.”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2000" b="0" baseline="0" dirty="0" smtClean="0">
              <a:solidFill>
                <a:schemeClr val="tx1"/>
              </a:solidFill>
              <a:ea typeface="+mn-ea"/>
              <a:sym typeface="Arial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b="0" baseline="0" dirty="0" smtClean="0">
                <a:solidFill>
                  <a:schemeClr val="tx1"/>
                </a:solidFill>
                <a:ea typeface="+mn-ea"/>
                <a:sym typeface="Arial"/>
              </a:rPr>
              <a:t>Alter this text and the picture, as required. You can change the shape but please don’t use borders, shadows or reflections.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2000" b="1" baseline="0" dirty="0" smtClean="0">
              <a:solidFill>
                <a:schemeClr val="tx1"/>
              </a:solidFill>
              <a:ea typeface="+mn-ea"/>
              <a:sym typeface="Arial"/>
            </a:endParaRPr>
          </a:p>
          <a:p>
            <a:pPr lvl="0"/>
            <a:endParaRPr lang="en-US" dirty="0" smtClean="0"/>
          </a:p>
        </p:txBody>
      </p:sp>
      <p:pic>
        <p:nvPicPr>
          <p:cNvPr id="9" name="Picture 8" descr="London Metropolitan University logo - black with no background sized for A3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000" y="468000"/>
            <a:ext cx="2880360" cy="740664"/>
          </a:xfrm>
          <a:prstGeom prst="rect">
            <a:avLst/>
          </a:prstGeom>
        </p:spPr>
      </p:pic>
      <p:sp>
        <p:nvSpPr>
          <p:cNvPr id="10" name="Shape 92"/>
          <p:cNvSpPr txBox="1"/>
          <p:nvPr userDrawn="1"/>
        </p:nvSpPr>
        <p:spPr>
          <a:xfrm>
            <a:off x="363225" y="6432398"/>
            <a:ext cx="1322700" cy="276998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200" dirty="0" err="1">
                <a:solidFill>
                  <a:schemeClr val="tx1"/>
                </a:solidFill>
                <a:ea typeface="Helvetica Neue"/>
                <a:sym typeface="Helvetica Neue"/>
              </a:rPr>
              <a:t>l</a:t>
            </a:r>
            <a:r>
              <a:rPr lang="en-US" sz="1200" i="0" u="none" strike="noStrike" cap="none" baseline="0" dirty="0" err="1" smtClean="0">
                <a:solidFill>
                  <a:schemeClr val="tx1"/>
                </a:solidFill>
                <a:ea typeface="Helvetica Neue"/>
                <a:sym typeface="Helvetica Neue"/>
              </a:rPr>
              <a:t>ondonmet.ac.uk</a:t>
            </a:r>
            <a:endParaRPr lang="en-US" sz="1200" i="0" u="none" strike="noStrike" cap="none" baseline="0" dirty="0">
              <a:solidFill>
                <a:schemeClr val="tx1"/>
              </a:solidFill>
              <a:ea typeface="Helvetica Neue"/>
              <a:sym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30246501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picture dark blue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London Metropolitan University logo - white with no background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000" y="468000"/>
            <a:ext cx="2880360" cy="740664"/>
          </a:xfrm>
          <a:prstGeom prst="rect">
            <a:avLst/>
          </a:prstGeom>
        </p:spPr>
      </p:pic>
      <p:sp>
        <p:nvSpPr>
          <p:cNvPr id="4" name="Shape 92"/>
          <p:cNvSpPr txBox="1"/>
          <p:nvPr userDrawn="1"/>
        </p:nvSpPr>
        <p:spPr>
          <a:xfrm>
            <a:off x="363225" y="6432398"/>
            <a:ext cx="1322700" cy="276998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200" dirty="0" err="1">
                <a:solidFill>
                  <a:srgbClr val="FFFFFF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l</a:t>
            </a:r>
            <a:r>
              <a:rPr lang="en-US" sz="1200" i="0" u="none" strike="noStrike" cap="none" baseline="0" dirty="0" err="1" smtClean="0">
                <a:solidFill>
                  <a:srgbClr val="FFFFFF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ondonmet.ac.uk</a:t>
            </a:r>
            <a:endParaRPr lang="en-US" sz="1200" i="0" u="none" strike="noStrike" cap="none" baseline="0" dirty="0">
              <a:solidFill>
                <a:srgbClr val="FFFFFF"/>
              </a:solidFill>
              <a:latin typeface="Arial" panose="020B0604020202020204" pitchFamily="34" charset="0"/>
              <a:ea typeface="Helvetica Neue"/>
              <a:cs typeface="Arial" panose="020B0604020202020204" pitchFamily="34" charset="0"/>
              <a:sym typeface="Helvetica Neue"/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788500" y="1582615"/>
            <a:ext cx="7599362" cy="400471"/>
          </a:xfrm>
          <a:prstGeom prst="rect">
            <a:avLst/>
          </a:prstGeom>
        </p:spPr>
        <p:txBody>
          <a:bodyPr anchor="b"/>
          <a:lstStyle>
            <a:lvl1pPr>
              <a:defRPr sz="2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Slide title</a:t>
            </a:r>
            <a:endParaRPr lang="en-GB" dirty="0"/>
          </a:p>
        </p:txBody>
      </p:sp>
      <p:sp>
        <p:nvSpPr>
          <p:cNvPr id="6" name="Picture Placeholder 2"/>
          <p:cNvSpPr>
            <a:spLocks noGrp="1"/>
          </p:cNvSpPr>
          <p:nvPr>
            <p:ph type="pic" idx="1"/>
          </p:nvPr>
        </p:nvSpPr>
        <p:spPr>
          <a:xfrm>
            <a:off x="3861411" y="2444960"/>
            <a:ext cx="4629150" cy="324094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 dirty="0"/>
          </a:p>
        </p:txBody>
      </p:sp>
      <p:sp>
        <p:nvSpPr>
          <p:cNvPr id="7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788500" y="2444960"/>
            <a:ext cx="2949575" cy="3240942"/>
          </a:xfrm>
          <a:prstGeom prst="rect">
            <a:avLst/>
          </a:prstGeom>
          <a:noFill/>
        </p:spPr>
        <p:txBody>
          <a:bodyPr/>
          <a:lstStyle>
            <a:lvl1pPr marL="0" indent="0">
              <a:buNone/>
              <a:defRPr sz="200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 smtClean="0"/>
              <a:t>“This is a slide that shows an image alongside a quote.” </a:t>
            </a:r>
          </a:p>
          <a:p>
            <a:pPr lvl="0"/>
            <a:r>
              <a:rPr lang="en-US" dirty="0" smtClean="0"/>
              <a:t>Alter the image and this text, as required. You can change the shape of the picture but please do not use a border, shadow or reflection effect.</a:t>
            </a:r>
          </a:p>
        </p:txBody>
      </p:sp>
      <p:pic>
        <p:nvPicPr>
          <p:cNvPr id="8" name="Picture 7" descr="COSMOS GRAPHIC WHITE.png"/>
          <p:cNvPicPr>
            <a:picLocks noChangeAspect="1"/>
          </p:cNvPicPr>
          <p:nvPr userDrawn="1"/>
        </p:nvPicPr>
        <p:blipFill rotWithShape="1">
          <a:blip r:embed="rId3" cstate="print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62" r="50143"/>
          <a:stretch/>
        </p:blipFill>
        <p:spPr>
          <a:xfrm>
            <a:off x="5964795" y="229716"/>
            <a:ext cx="3179205" cy="639333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2736628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picture dark red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London Metropolitan University logo - white with no background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000" y="468000"/>
            <a:ext cx="2880360" cy="740664"/>
          </a:xfrm>
          <a:prstGeom prst="rect">
            <a:avLst/>
          </a:prstGeom>
        </p:spPr>
      </p:pic>
      <p:sp>
        <p:nvSpPr>
          <p:cNvPr id="4" name="Shape 92"/>
          <p:cNvSpPr txBox="1"/>
          <p:nvPr userDrawn="1"/>
        </p:nvSpPr>
        <p:spPr>
          <a:xfrm>
            <a:off x="363225" y="6432398"/>
            <a:ext cx="1322700" cy="276998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200" dirty="0" err="1">
                <a:solidFill>
                  <a:srgbClr val="FFFFFF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l</a:t>
            </a:r>
            <a:r>
              <a:rPr lang="en-US" sz="1200" i="0" u="none" strike="noStrike" cap="none" baseline="0" dirty="0" err="1" smtClean="0">
                <a:solidFill>
                  <a:srgbClr val="FFFFFF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ondonmet.ac.uk</a:t>
            </a:r>
            <a:endParaRPr lang="en-US" sz="1200" i="0" u="none" strike="noStrike" cap="none" baseline="0" dirty="0">
              <a:solidFill>
                <a:srgbClr val="FFFFFF"/>
              </a:solidFill>
              <a:latin typeface="Arial" panose="020B0604020202020204" pitchFamily="34" charset="0"/>
              <a:ea typeface="Helvetica Neue"/>
              <a:cs typeface="Arial" panose="020B0604020202020204" pitchFamily="34" charset="0"/>
              <a:sym typeface="Helvetica Neue"/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788500" y="1582615"/>
            <a:ext cx="7599362" cy="400471"/>
          </a:xfrm>
          <a:prstGeom prst="rect">
            <a:avLst/>
          </a:prstGeom>
        </p:spPr>
        <p:txBody>
          <a:bodyPr anchor="b"/>
          <a:lstStyle>
            <a:lvl1pPr>
              <a:defRPr sz="2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Slide title</a:t>
            </a:r>
            <a:endParaRPr lang="en-GB" dirty="0"/>
          </a:p>
        </p:txBody>
      </p:sp>
      <p:sp>
        <p:nvSpPr>
          <p:cNvPr id="6" name="Picture Placeholder 2"/>
          <p:cNvSpPr>
            <a:spLocks noGrp="1"/>
          </p:cNvSpPr>
          <p:nvPr>
            <p:ph type="pic" idx="1"/>
          </p:nvPr>
        </p:nvSpPr>
        <p:spPr>
          <a:xfrm>
            <a:off x="3861411" y="2444960"/>
            <a:ext cx="4629150" cy="324094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 dirty="0"/>
          </a:p>
        </p:txBody>
      </p:sp>
      <p:sp>
        <p:nvSpPr>
          <p:cNvPr id="7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788500" y="2444960"/>
            <a:ext cx="2949575" cy="3240942"/>
          </a:xfrm>
          <a:prstGeom prst="rect">
            <a:avLst/>
          </a:prstGeom>
          <a:noFill/>
        </p:spPr>
        <p:txBody>
          <a:bodyPr/>
          <a:lstStyle>
            <a:lvl1pPr marL="0" indent="0">
              <a:buNone/>
              <a:defRPr sz="200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 smtClean="0"/>
              <a:t>“This is a slide that shows an image alongside a quote.” </a:t>
            </a:r>
          </a:p>
          <a:p>
            <a:pPr lvl="0"/>
            <a:r>
              <a:rPr lang="en-US" dirty="0" smtClean="0"/>
              <a:t>Alter the image and this text, as required. You can change the shape of the picture but please do not use a border, shadow or reflection effect.</a:t>
            </a:r>
          </a:p>
        </p:txBody>
      </p:sp>
      <p:pic>
        <p:nvPicPr>
          <p:cNvPr id="8" name="Picture 7" descr="COSMOS GRAPHIC WHITE.png"/>
          <p:cNvPicPr>
            <a:picLocks noChangeAspect="1"/>
          </p:cNvPicPr>
          <p:nvPr userDrawn="1"/>
        </p:nvPicPr>
        <p:blipFill rotWithShape="1">
          <a:blip r:embed="rId3" cstate="print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62" r="50143"/>
          <a:stretch/>
        </p:blipFill>
        <p:spPr>
          <a:xfrm>
            <a:off x="5964795" y="229716"/>
            <a:ext cx="3179205" cy="639333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9838359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London Metropolitan University logo - black with no background sized for A3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000" y="468000"/>
            <a:ext cx="2880360" cy="740664"/>
          </a:xfrm>
          <a:prstGeom prst="rect">
            <a:avLst/>
          </a:prstGeom>
        </p:spPr>
      </p:pic>
      <p:pic>
        <p:nvPicPr>
          <p:cNvPr id="13" name="Picture 12" descr="Instagram icon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025" y="6235565"/>
            <a:ext cx="148617" cy="148617"/>
          </a:xfrm>
          <a:prstGeom prst="rect">
            <a:avLst/>
          </a:prstGeom>
        </p:spPr>
      </p:pic>
      <p:pic>
        <p:nvPicPr>
          <p:cNvPr id="14" name="Picture 13" descr="Twitter icon.png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759" y="5673340"/>
            <a:ext cx="147600" cy="147600"/>
          </a:xfrm>
          <a:prstGeom prst="rect">
            <a:avLst/>
          </a:prstGeom>
        </p:spPr>
      </p:pic>
      <p:pic>
        <p:nvPicPr>
          <p:cNvPr id="15" name="Picture 14" descr="YouTube icon.png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812" y="5950809"/>
            <a:ext cx="147600" cy="147600"/>
          </a:xfrm>
          <a:prstGeom prst="rect">
            <a:avLst/>
          </a:prstGeom>
        </p:spPr>
      </p:pic>
      <p:pic>
        <p:nvPicPr>
          <p:cNvPr id="16" name="Picture 15" descr="Facebook icon.png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828" y="5402903"/>
            <a:ext cx="147600" cy="147600"/>
          </a:xfrm>
          <a:prstGeom prst="rect">
            <a:avLst/>
          </a:prstGeom>
        </p:spPr>
      </p:pic>
      <p:pic>
        <p:nvPicPr>
          <p:cNvPr id="17" name="Picture 16" descr="COSMOS GRAPHIC BLACK.png"/>
          <p:cNvPicPr>
            <a:picLocks noChangeAspect="1"/>
          </p:cNvPicPr>
          <p:nvPr userDrawn="1"/>
        </p:nvPicPr>
        <p:blipFill rotWithShape="1">
          <a:blip r:embed="rId7" cstate="print">
            <a:alphaModFix amt="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49960"/>
          <a:stretch/>
        </p:blipFill>
        <p:spPr>
          <a:xfrm>
            <a:off x="5923848" y="211005"/>
            <a:ext cx="3205162" cy="6405411"/>
          </a:xfrm>
          <a:prstGeom prst="rect">
            <a:avLst/>
          </a:prstGeom>
        </p:spPr>
      </p:pic>
      <p:sp>
        <p:nvSpPr>
          <p:cNvPr id="18" name="Text Placeholder 17"/>
          <p:cNvSpPr>
            <a:spLocks noGrp="1"/>
          </p:cNvSpPr>
          <p:nvPr>
            <p:ph type="body" sz="quarter" idx="10" hasCustomPrompt="1"/>
          </p:nvPr>
        </p:nvSpPr>
        <p:spPr>
          <a:xfrm>
            <a:off x="391054" y="4606332"/>
            <a:ext cx="3374238" cy="26809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 dirty="0" smtClean="0"/>
              <a:t>+44 (0)20 7133 4200</a:t>
            </a:r>
            <a:endParaRPr lang="en-GB" dirty="0"/>
          </a:p>
        </p:txBody>
      </p:sp>
      <p:sp>
        <p:nvSpPr>
          <p:cNvPr id="20" name="Text Placeholder 19"/>
          <p:cNvSpPr>
            <a:spLocks noGrp="1"/>
          </p:cNvSpPr>
          <p:nvPr>
            <p:ph type="body" sz="quarter" idx="11" hasCustomPrompt="1"/>
          </p:nvPr>
        </p:nvSpPr>
        <p:spPr>
          <a:xfrm>
            <a:off x="374650" y="4848047"/>
            <a:ext cx="3403600" cy="26207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 dirty="0" smtClean="0"/>
              <a:t>admissions@londonmet.ac.uk</a:t>
            </a:r>
            <a:endParaRPr lang="en-GB" dirty="0"/>
          </a:p>
        </p:txBody>
      </p:sp>
      <p:sp>
        <p:nvSpPr>
          <p:cNvPr id="22" name="Text Placeholder 21"/>
          <p:cNvSpPr>
            <a:spLocks noGrp="1"/>
          </p:cNvSpPr>
          <p:nvPr>
            <p:ph type="body" sz="quarter" idx="12" hasCustomPrompt="1"/>
          </p:nvPr>
        </p:nvSpPr>
        <p:spPr>
          <a:xfrm>
            <a:off x="374121" y="5082192"/>
            <a:ext cx="3404129" cy="27781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GB" dirty="0" smtClean="0"/>
              <a:t>londonmet.ac.uk</a:t>
            </a:r>
            <a:endParaRPr lang="en-GB" dirty="0"/>
          </a:p>
        </p:txBody>
      </p:sp>
      <p:sp>
        <p:nvSpPr>
          <p:cNvPr id="24" name="Text Placeholder 23"/>
          <p:cNvSpPr>
            <a:spLocks noGrp="1"/>
          </p:cNvSpPr>
          <p:nvPr>
            <p:ph type="body" sz="quarter" idx="13" hasCustomPrompt="1"/>
          </p:nvPr>
        </p:nvSpPr>
        <p:spPr>
          <a:xfrm>
            <a:off x="576468" y="5356733"/>
            <a:ext cx="3201781" cy="27781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 dirty="0" smtClean="0"/>
              <a:t>/</a:t>
            </a:r>
            <a:r>
              <a:rPr lang="en-GB" dirty="0" err="1" smtClean="0"/>
              <a:t>londonmetuni</a:t>
            </a:r>
            <a:endParaRPr lang="en-GB" dirty="0"/>
          </a:p>
        </p:txBody>
      </p:sp>
      <p:sp>
        <p:nvSpPr>
          <p:cNvPr id="26" name="Text Placeholder 25"/>
          <p:cNvSpPr>
            <a:spLocks noGrp="1"/>
          </p:cNvSpPr>
          <p:nvPr>
            <p:ph type="body" sz="quarter" idx="14" hasCustomPrompt="1"/>
          </p:nvPr>
        </p:nvSpPr>
        <p:spPr>
          <a:xfrm>
            <a:off x="545911" y="5615310"/>
            <a:ext cx="2703513" cy="2804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 dirty="0" smtClean="0"/>
              <a:t>@</a:t>
            </a:r>
            <a:r>
              <a:rPr lang="en-GB" dirty="0" err="1" smtClean="0"/>
              <a:t>LondonMetUni</a:t>
            </a:r>
            <a:endParaRPr lang="en-GB" dirty="0"/>
          </a:p>
        </p:txBody>
      </p:sp>
      <p:sp>
        <p:nvSpPr>
          <p:cNvPr id="28" name="Text Placeholder 27"/>
          <p:cNvSpPr>
            <a:spLocks noGrp="1"/>
          </p:cNvSpPr>
          <p:nvPr>
            <p:ph type="body" sz="quarter" idx="15" hasCustomPrompt="1"/>
          </p:nvPr>
        </p:nvSpPr>
        <p:spPr>
          <a:xfrm>
            <a:off x="568303" y="5894031"/>
            <a:ext cx="3136900" cy="27152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 dirty="0" smtClean="0"/>
              <a:t>/</a:t>
            </a:r>
            <a:r>
              <a:rPr lang="en-GB" dirty="0" err="1" smtClean="0"/>
              <a:t>LondonMetUniversity</a:t>
            </a:r>
            <a:endParaRPr lang="en-GB" dirty="0"/>
          </a:p>
        </p:txBody>
      </p:sp>
      <p:sp>
        <p:nvSpPr>
          <p:cNvPr id="32" name="Text Placeholder 31"/>
          <p:cNvSpPr>
            <a:spLocks noGrp="1"/>
          </p:cNvSpPr>
          <p:nvPr>
            <p:ph type="body" sz="quarter" idx="17" hasCustomPrompt="1"/>
          </p:nvPr>
        </p:nvSpPr>
        <p:spPr>
          <a:xfrm>
            <a:off x="545910" y="6179672"/>
            <a:ext cx="2670175" cy="27781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 dirty="0" smtClean="0"/>
              <a:t>@</a:t>
            </a:r>
            <a:r>
              <a:rPr lang="en-GB" dirty="0" err="1" smtClean="0"/>
              <a:t>LondonMetUni</a:t>
            </a:r>
            <a:endParaRPr lang="en-GB" dirty="0"/>
          </a:p>
        </p:txBody>
      </p:sp>
      <p:sp>
        <p:nvSpPr>
          <p:cNvPr id="33" name="Text Placeholder 25"/>
          <p:cNvSpPr>
            <a:spLocks noGrp="1"/>
          </p:cNvSpPr>
          <p:nvPr>
            <p:ph type="body" sz="quarter" idx="18" hasCustomPrompt="1"/>
          </p:nvPr>
        </p:nvSpPr>
        <p:spPr>
          <a:xfrm>
            <a:off x="374121" y="6469459"/>
            <a:ext cx="5347380" cy="293914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 dirty="0" smtClean="0"/>
              <a:t>London Metropolitan University | 166 – 220 Holloway Road | London N7 8DB   </a:t>
            </a:r>
            <a:endParaRPr lang="en-GB" dirty="0"/>
          </a:p>
        </p:txBody>
      </p:sp>
      <p:sp>
        <p:nvSpPr>
          <p:cNvPr id="34" name="Title 1"/>
          <p:cNvSpPr>
            <a:spLocks noGrp="1"/>
          </p:cNvSpPr>
          <p:nvPr>
            <p:ph type="title" hasCustomPrompt="1"/>
          </p:nvPr>
        </p:nvSpPr>
        <p:spPr>
          <a:xfrm>
            <a:off x="722020" y="2087409"/>
            <a:ext cx="7886700" cy="1325563"/>
          </a:xfrm>
          <a:prstGeom prst="rect">
            <a:avLst/>
          </a:prstGeom>
          <a:solidFill>
            <a:schemeClr val="tx1">
              <a:alpha val="70000"/>
            </a:schemeClr>
          </a:solidFill>
        </p:spPr>
        <p:txBody>
          <a:bodyPr>
            <a:normAutofit/>
          </a:bodyPr>
          <a:lstStyle>
            <a:lvl1pPr>
              <a:defRPr sz="4400" b="1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dirty="0" smtClean="0"/>
              <a:t>Thank you</a:t>
            </a:r>
            <a:br>
              <a:rPr lang="en-GB" dirty="0" smtClean="0"/>
            </a:br>
            <a:r>
              <a:rPr lang="en-GB" dirty="0" smtClean="0"/>
              <a:t>Keep in touch...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055502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black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22019" y="2080962"/>
            <a:ext cx="7894441" cy="1325563"/>
          </a:xfrm>
          <a:prstGeom prst="rect">
            <a:avLst/>
          </a:prstGeom>
          <a:solidFill>
            <a:schemeClr val="bg2">
              <a:alpha val="70000"/>
            </a:schemeClr>
          </a:solidFill>
        </p:spPr>
        <p:txBody>
          <a:bodyPr/>
          <a:lstStyle>
            <a:lvl1pPr>
              <a:defRPr b="1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dirty="0" smtClean="0"/>
              <a:t>Thank you</a:t>
            </a:r>
            <a:br>
              <a:rPr lang="en-GB" dirty="0" smtClean="0"/>
            </a:br>
            <a:r>
              <a:rPr lang="en-GB" dirty="0" smtClean="0"/>
              <a:t>Keep in touch...</a:t>
            </a:r>
            <a:endParaRPr lang="en-GB" dirty="0"/>
          </a:p>
        </p:txBody>
      </p:sp>
      <p:pic>
        <p:nvPicPr>
          <p:cNvPr id="3" name="Picture 2" descr="COSMOS GRAPHIC WHITE.png"/>
          <p:cNvPicPr>
            <a:picLocks noChangeAspect="1"/>
          </p:cNvPicPr>
          <p:nvPr userDrawn="1"/>
        </p:nvPicPr>
        <p:blipFill rotWithShape="1">
          <a:blip r:embed="rId2" cstate="print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62" r="50143"/>
          <a:stretch/>
        </p:blipFill>
        <p:spPr>
          <a:xfrm>
            <a:off x="5964795" y="229716"/>
            <a:ext cx="3179205" cy="6393333"/>
          </a:xfrm>
          <a:prstGeom prst="rect">
            <a:avLst/>
          </a:prstGeom>
          <a:noFill/>
        </p:spPr>
      </p:pic>
      <p:pic>
        <p:nvPicPr>
          <p:cNvPr id="7" name="Picture 6" descr="YouTube icon - white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828" y="5950809"/>
            <a:ext cx="147600" cy="147600"/>
          </a:xfrm>
          <a:prstGeom prst="rect">
            <a:avLst/>
          </a:prstGeom>
        </p:spPr>
      </p:pic>
      <p:pic>
        <p:nvPicPr>
          <p:cNvPr id="8" name="Picture 7" descr="Instagram icon - white.png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025" y="6236582"/>
            <a:ext cx="147600" cy="147600"/>
          </a:xfrm>
          <a:prstGeom prst="rect">
            <a:avLst/>
          </a:prstGeom>
        </p:spPr>
      </p:pic>
      <p:pic>
        <p:nvPicPr>
          <p:cNvPr id="14" name="Picture 13" descr="Facebook icon - white.png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424" y="5402903"/>
            <a:ext cx="147600" cy="147600"/>
          </a:xfrm>
          <a:prstGeom prst="rect">
            <a:avLst/>
          </a:prstGeom>
        </p:spPr>
      </p:pic>
      <p:pic>
        <p:nvPicPr>
          <p:cNvPr id="15" name="Picture 14" descr="Twitter icon - white.png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828" y="5673340"/>
            <a:ext cx="147600" cy="147600"/>
          </a:xfrm>
          <a:prstGeom prst="rect">
            <a:avLst/>
          </a:prstGeom>
        </p:spPr>
      </p:pic>
      <p:pic>
        <p:nvPicPr>
          <p:cNvPr id="16" name="Picture 15" descr="London Metropolitan University logo - white with no background.png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000" y="468000"/>
            <a:ext cx="2880360" cy="740664"/>
          </a:xfrm>
          <a:prstGeom prst="rect">
            <a:avLst/>
          </a:prstGeom>
        </p:spPr>
      </p:pic>
      <p:sp>
        <p:nvSpPr>
          <p:cNvPr id="17" name="Text Placeholder 17"/>
          <p:cNvSpPr>
            <a:spLocks noGrp="1"/>
          </p:cNvSpPr>
          <p:nvPr>
            <p:ph type="body" sz="quarter" idx="10" hasCustomPrompt="1"/>
          </p:nvPr>
        </p:nvSpPr>
        <p:spPr>
          <a:xfrm>
            <a:off x="391054" y="4606332"/>
            <a:ext cx="3374238" cy="26809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 dirty="0" smtClean="0"/>
              <a:t>+44 (0)20 7133 4200</a:t>
            </a:r>
            <a:endParaRPr lang="en-GB" dirty="0"/>
          </a:p>
        </p:txBody>
      </p:sp>
      <p:sp>
        <p:nvSpPr>
          <p:cNvPr id="18" name="Text Placeholder 19"/>
          <p:cNvSpPr>
            <a:spLocks noGrp="1"/>
          </p:cNvSpPr>
          <p:nvPr>
            <p:ph type="body" sz="quarter" idx="11" hasCustomPrompt="1"/>
          </p:nvPr>
        </p:nvSpPr>
        <p:spPr>
          <a:xfrm>
            <a:off x="374650" y="4848047"/>
            <a:ext cx="3403600" cy="26207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 dirty="0" smtClean="0"/>
              <a:t>admissions@londonmet.ac.uk</a:t>
            </a:r>
            <a:endParaRPr lang="en-GB" dirty="0"/>
          </a:p>
        </p:txBody>
      </p:sp>
      <p:sp>
        <p:nvSpPr>
          <p:cNvPr id="19" name="Text Placeholder 21"/>
          <p:cNvSpPr>
            <a:spLocks noGrp="1"/>
          </p:cNvSpPr>
          <p:nvPr>
            <p:ph type="body" sz="quarter" idx="12" hasCustomPrompt="1"/>
          </p:nvPr>
        </p:nvSpPr>
        <p:spPr>
          <a:xfrm>
            <a:off x="374121" y="5082192"/>
            <a:ext cx="3404129" cy="27781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GB" dirty="0" smtClean="0"/>
              <a:t>londonmet.ac.uk</a:t>
            </a:r>
            <a:endParaRPr lang="en-GB" dirty="0"/>
          </a:p>
        </p:txBody>
      </p:sp>
      <p:sp>
        <p:nvSpPr>
          <p:cNvPr id="20" name="Text Placeholder 23"/>
          <p:cNvSpPr>
            <a:spLocks noGrp="1"/>
          </p:cNvSpPr>
          <p:nvPr>
            <p:ph type="body" sz="quarter" idx="13" hasCustomPrompt="1"/>
          </p:nvPr>
        </p:nvSpPr>
        <p:spPr>
          <a:xfrm>
            <a:off x="576468" y="5356733"/>
            <a:ext cx="3201781" cy="27781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 dirty="0" smtClean="0"/>
              <a:t>/</a:t>
            </a:r>
            <a:r>
              <a:rPr lang="en-GB" dirty="0" err="1" smtClean="0"/>
              <a:t>londonmetuni</a:t>
            </a:r>
            <a:endParaRPr lang="en-GB" dirty="0"/>
          </a:p>
        </p:txBody>
      </p:sp>
      <p:sp>
        <p:nvSpPr>
          <p:cNvPr id="21" name="Text Placeholder 25"/>
          <p:cNvSpPr>
            <a:spLocks noGrp="1"/>
          </p:cNvSpPr>
          <p:nvPr>
            <p:ph type="body" sz="quarter" idx="14" hasCustomPrompt="1"/>
          </p:nvPr>
        </p:nvSpPr>
        <p:spPr>
          <a:xfrm>
            <a:off x="545911" y="5615310"/>
            <a:ext cx="2703513" cy="2804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 dirty="0" smtClean="0"/>
              <a:t>@</a:t>
            </a:r>
            <a:r>
              <a:rPr lang="en-GB" dirty="0" err="1" smtClean="0"/>
              <a:t>LondonMetUni</a:t>
            </a:r>
            <a:endParaRPr lang="en-GB" dirty="0"/>
          </a:p>
        </p:txBody>
      </p:sp>
      <p:sp>
        <p:nvSpPr>
          <p:cNvPr id="22" name="Text Placeholder 27"/>
          <p:cNvSpPr>
            <a:spLocks noGrp="1"/>
          </p:cNvSpPr>
          <p:nvPr>
            <p:ph type="body" sz="quarter" idx="15" hasCustomPrompt="1"/>
          </p:nvPr>
        </p:nvSpPr>
        <p:spPr>
          <a:xfrm>
            <a:off x="568303" y="5894031"/>
            <a:ext cx="3136900" cy="27152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 dirty="0" smtClean="0"/>
              <a:t>/</a:t>
            </a:r>
            <a:r>
              <a:rPr lang="en-GB" dirty="0" err="1" smtClean="0"/>
              <a:t>LondonMetUniversity</a:t>
            </a:r>
            <a:endParaRPr lang="en-GB" dirty="0"/>
          </a:p>
        </p:txBody>
      </p:sp>
      <p:sp>
        <p:nvSpPr>
          <p:cNvPr id="23" name="Text Placeholder 31"/>
          <p:cNvSpPr>
            <a:spLocks noGrp="1"/>
          </p:cNvSpPr>
          <p:nvPr>
            <p:ph type="body" sz="quarter" idx="17" hasCustomPrompt="1"/>
          </p:nvPr>
        </p:nvSpPr>
        <p:spPr>
          <a:xfrm>
            <a:off x="545910" y="6179672"/>
            <a:ext cx="2670175" cy="27781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 dirty="0" smtClean="0"/>
              <a:t>@</a:t>
            </a:r>
            <a:r>
              <a:rPr lang="en-GB" dirty="0" err="1" smtClean="0"/>
              <a:t>LondonMetUni</a:t>
            </a:r>
            <a:endParaRPr lang="en-GB" dirty="0"/>
          </a:p>
        </p:txBody>
      </p:sp>
      <p:sp>
        <p:nvSpPr>
          <p:cNvPr id="24" name="Text Placeholder 25"/>
          <p:cNvSpPr>
            <a:spLocks noGrp="1"/>
          </p:cNvSpPr>
          <p:nvPr>
            <p:ph type="body" sz="quarter" idx="18" hasCustomPrompt="1"/>
          </p:nvPr>
        </p:nvSpPr>
        <p:spPr>
          <a:xfrm>
            <a:off x="374121" y="6469459"/>
            <a:ext cx="5347380" cy="293914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 dirty="0" smtClean="0"/>
              <a:t>London Metropolitan University | 166 – 220 Holloway Road | London N7 8DB  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382723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grey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22020" y="2087409"/>
            <a:ext cx="7886700" cy="1325563"/>
          </a:xfrm>
          <a:prstGeom prst="rect">
            <a:avLst/>
          </a:prstGeom>
          <a:solidFill>
            <a:schemeClr val="tx1">
              <a:alpha val="70000"/>
            </a:schemeClr>
          </a:solidFill>
        </p:spPr>
        <p:txBody>
          <a:bodyPr>
            <a:normAutofit/>
          </a:bodyPr>
          <a:lstStyle>
            <a:lvl1pPr>
              <a:defRPr sz="4400" b="1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dirty="0" smtClean="0"/>
              <a:t>Thank you</a:t>
            </a:r>
            <a:br>
              <a:rPr lang="en-GB" dirty="0" smtClean="0"/>
            </a:br>
            <a:r>
              <a:rPr lang="en-GB" dirty="0" smtClean="0"/>
              <a:t>Keep in touch...</a:t>
            </a:r>
            <a:endParaRPr lang="en-GB" dirty="0"/>
          </a:p>
        </p:txBody>
      </p:sp>
      <p:pic>
        <p:nvPicPr>
          <p:cNvPr id="15" name="Picture 14" descr="COSMOS GRAPHIC WHITE.png"/>
          <p:cNvPicPr>
            <a:picLocks noChangeAspect="1"/>
          </p:cNvPicPr>
          <p:nvPr userDrawn="1"/>
        </p:nvPicPr>
        <p:blipFill rotWithShape="1">
          <a:blip r:embed="rId2" cstate="print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62" r="50143"/>
          <a:stretch/>
        </p:blipFill>
        <p:spPr>
          <a:xfrm>
            <a:off x="5964795" y="229716"/>
            <a:ext cx="3179205" cy="6393333"/>
          </a:xfrm>
          <a:prstGeom prst="rect">
            <a:avLst/>
          </a:prstGeom>
          <a:noFill/>
        </p:spPr>
      </p:pic>
      <p:pic>
        <p:nvPicPr>
          <p:cNvPr id="16" name="Picture 15" descr="London Metropolitan University logo - black with no background sized for A3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000" y="468000"/>
            <a:ext cx="2880360" cy="740664"/>
          </a:xfrm>
          <a:prstGeom prst="rect">
            <a:avLst/>
          </a:prstGeom>
        </p:spPr>
      </p:pic>
      <p:pic>
        <p:nvPicPr>
          <p:cNvPr id="25" name="Picture 24" descr="Instagram icon.png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025" y="6235565"/>
            <a:ext cx="148617" cy="148617"/>
          </a:xfrm>
          <a:prstGeom prst="rect">
            <a:avLst/>
          </a:prstGeom>
        </p:spPr>
      </p:pic>
      <p:pic>
        <p:nvPicPr>
          <p:cNvPr id="26" name="Picture 25" descr="Twitter icon.png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759" y="5673340"/>
            <a:ext cx="147600" cy="147600"/>
          </a:xfrm>
          <a:prstGeom prst="rect">
            <a:avLst/>
          </a:prstGeom>
        </p:spPr>
      </p:pic>
      <p:pic>
        <p:nvPicPr>
          <p:cNvPr id="27" name="Picture 26" descr="YouTube icon.png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812" y="5950809"/>
            <a:ext cx="147600" cy="147600"/>
          </a:xfrm>
          <a:prstGeom prst="rect">
            <a:avLst/>
          </a:prstGeom>
        </p:spPr>
      </p:pic>
      <p:pic>
        <p:nvPicPr>
          <p:cNvPr id="28" name="Picture 27" descr="Facebook icon.png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828" y="5402903"/>
            <a:ext cx="147600" cy="147600"/>
          </a:xfrm>
          <a:prstGeom prst="rect">
            <a:avLst/>
          </a:prstGeom>
        </p:spPr>
      </p:pic>
      <p:sp>
        <p:nvSpPr>
          <p:cNvPr id="29" name="Text Placeholder 17"/>
          <p:cNvSpPr>
            <a:spLocks noGrp="1"/>
          </p:cNvSpPr>
          <p:nvPr>
            <p:ph type="body" sz="quarter" idx="10" hasCustomPrompt="1"/>
          </p:nvPr>
        </p:nvSpPr>
        <p:spPr>
          <a:xfrm>
            <a:off x="391054" y="4606332"/>
            <a:ext cx="3374238" cy="26809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 dirty="0" smtClean="0"/>
              <a:t>+44 (0)20 7133 4200</a:t>
            </a:r>
            <a:endParaRPr lang="en-GB" dirty="0"/>
          </a:p>
        </p:txBody>
      </p:sp>
      <p:sp>
        <p:nvSpPr>
          <p:cNvPr id="30" name="Text Placeholder 19"/>
          <p:cNvSpPr>
            <a:spLocks noGrp="1"/>
          </p:cNvSpPr>
          <p:nvPr>
            <p:ph type="body" sz="quarter" idx="11" hasCustomPrompt="1"/>
          </p:nvPr>
        </p:nvSpPr>
        <p:spPr>
          <a:xfrm>
            <a:off x="374650" y="4848047"/>
            <a:ext cx="3403600" cy="26207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 dirty="0" smtClean="0"/>
              <a:t>admissions@londonmet.ac.uk</a:t>
            </a:r>
            <a:endParaRPr lang="en-GB" dirty="0"/>
          </a:p>
        </p:txBody>
      </p:sp>
      <p:sp>
        <p:nvSpPr>
          <p:cNvPr id="31" name="Text Placeholder 21"/>
          <p:cNvSpPr>
            <a:spLocks noGrp="1"/>
          </p:cNvSpPr>
          <p:nvPr>
            <p:ph type="body" sz="quarter" idx="12" hasCustomPrompt="1"/>
          </p:nvPr>
        </p:nvSpPr>
        <p:spPr>
          <a:xfrm>
            <a:off x="374121" y="5082192"/>
            <a:ext cx="3404129" cy="27781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GB" dirty="0" smtClean="0"/>
              <a:t>londonmet.ac.uk</a:t>
            </a:r>
            <a:endParaRPr lang="en-GB" dirty="0"/>
          </a:p>
        </p:txBody>
      </p:sp>
      <p:sp>
        <p:nvSpPr>
          <p:cNvPr id="32" name="Text Placeholder 23"/>
          <p:cNvSpPr>
            <a:spLocks noGrp="1"/>
          </p:cNvSpPr>
          <p:nvPr>
            <p:ph type="body" sz="quarter" idx="13" hasCustomPrompt="1"/>
          </p:nvPr>
        </p:nvSpPr>
        <p:spPr>
          <a:xfrm>
            <a:off x="576468" y="5356733"/>
            <a:ext cx="3201781" cy="27781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 dirty="0" smtClean="0"/>
              <a:t>/</a:t>
            </a:r>
            <a:r>
              <a:rPr lang="en-GB" dirty="0" err="1" smtClean="0"/>
              <a:t>londonmetuni</a:t>
            </a:r>
            <a:endParaRPr lang="en-GB" dirty="0"/>
          </a:p>
        </p:txBody>
      </p:sp>
      <p:sp>
        <p:nvSpPr>
          <p:cNvPr id="33" name="Text Placeholder 25"/>
          <p:cNvSpPr>
            <a:spLocks noGrp="1"/>
          </p:cNvSpPr>
          <p:nvPr>
            <p:ph type="body" sz="quarter" idx="14" hasCustomPrompt="1"/>
          </p:nvPr>
        </p:nvSpPr>
        <p:spPr>
          <a:xfrm>
            <a:off x="545911" y="5615310"/>
            <a:ext cx="2703513" cy="2804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 dirty="0" smtClean="0"/>
              <a:t>@</a:t>
            </a:r>
            <a:r>
              <a:rPr lang="en-GB" dirty="0" err="1" smtClean="0"/>
              <a:t>LondonMetUni</a:t>
            </a:r>
            <a:endParaRPr lang="en-GB" dirty="0"/>
          </a:p>
        </p:txBody>
      </p:sp>
      <p:sp>
        <p:nvSpPr>
          <p:cNvPr id="34" name="Text Placeholder 27"/>
          <p:cNvSpPr>
            <a:spLocks noGrp="1"/>
          </p:cNvSpPr>
          <p:nvPr>
            <p:ph type="body" sz="quarter" idx="15" hasCustomPrompt="1"/>
          </p:nvPr>
        </p:nvSpPr>
        <p:spPr>
          <a:xfrm>
            <a:off x="568303" y="5894031"/>
            <a:ext cx="3136900" cy="27152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 dirty="0" smtClean="0"/>
              <a:t>/</a:t>
            </a:r>
            <a:r>
              <a:rPr lang="en-GB" dirty="0" err="1" smtClean="0"/>
              <a:t>LondonMetUniversity</a:t>
            </a:r>
            <a:endParaRPr lang="en-GB" dirty="0"/>
          </a:p>
        </p:txBody>
      </p:sp>
      <p:sp>
        <p:nvSpPr>
          <p:cNvPr id="36" name="Text Placeholder 31"/>
          <p:cNvSpPr>
            <a:spLocks noGrp="1"/>
          </p:cNvSpPr>
          <p:nvPr>
            <p:ph type="body" sz="quarter" idx="17" hasCustomPrompt="1"/>
          </p:nvPr>
        </p:nvSpPr>
        <p:spPr>
          <a:xfrm>
            <a:off x="545910" y="6179672"/>
            <a:ext cx="2670175" cy="27781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 dirty="0" smtClean="0"/>
              <a:t>@</a:t>
            </a:r>
            <a:r>
              <a:rPr lang="en-GB" dirty="0" err="1" smtClean="0"/>
              <a:t>LondonMetUni</a:t>
            </a:r>
            <a:endParaRPr lang="en-GB" dirty="0"/>
          </a:p>
        </p:txBody>
      </p:sp>
      <p:sp>
        <p:nvSpPr>
          <p:cNvPr id="37" name="Text Placeholder 25"/>
          <p:cNvSpPr>
            <a:spLocks noGrp="1"/>
          </p:cNvSpPr>
          <p:nvPr>
            <p:ph type="body" sz="quarter" idx="18" hasCustomPrompt="1"/>
          </p:nvPr>
        </p:nvSpPr>
        <p:spPr>
          <a:xfrm>
            <a:off x="374121" y="6469459"/>
            <a:ext cx="5347380" cy="293914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 baseline="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en-GB" dirty="0" smtClean="0"/>
              <a:t>London Metropolitan University | 166 – 220 Holloway Road | London N7 8DB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732881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orang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Title 1"/>
          <p:cNvSpPr>
            <a:spLocks noGrp="1"/>
          </p:cNvSpPr>
          <p:nvPr>
            <p:ph type="title" hasCustomPrompt="1"/>
          </p:nvPr>
        </p:nvSpPr>
        <p:spPr>
          <a:xfrm>
            <a:off x="722020" y="2087409"/>
            <a:ext cx="7886700" cy="1325563"/>
          </a:xfrm>
          <a:prstGeom prst="rect">
            <a:avLst/>
          </a:prstGeom>
          <a:solidFill>
            <a:schemeClr val="tx1">
              <a:alpha val="70000"/>
            </a:schemeClr>
          </a:solidFill>
        </p:spPr>
        <p:txBody>
          <a:bodyPr>
            <a:normAutofit/>
          </a:bodyPr>
          <a:lstStyle>
            <a:lvl1pPr>
              <a:defRPr sz="4400" b="1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dirty="0" smtClean="0"/>
              <a:t>Thank you</a:t>
            </a:r>
            <a:br>
              <a:rPr lang="en-GB" dirty="0" smtClean="0"/>
            </a:br>
            <a:r>
              <a:rPr lang="en-GB" dirty="0" smtClean="0"/>
              <a:t>Keep in touch...</a:t>
            </a:r>
            <a:endParaRPr lang="en-GB" dirty="0"/>
          </a:p>
        </p:txBody>
      </p:sp>
      <p:pic>
        <p:nvPicPr>
          <p:cNvPr id="32" name="Picture 31" descr="COSMOS GRAPHIC WHITE.png"/>
          <p:cNvPicPr>
            <a:picLocks noChangeAspect="1"/>
          </p:cNvPicPr>
          <p:nvPr userDrawn="1"/>
        </p:nvPicPr>
        <p:blipFill rotWithShape="1">
          <a:blip r:embed="rId2" cstate="print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62" r="50143"/>
          <a:stretch/>
        </p:blipFill>
        <p:spPr>
          <a:xfrm>
            <a:off x="5964795" y="229716"/>
            <a:ext cx="3179205" cy="6393333"/>
          </a:xfrm>
          <a:prstGeom prst="rect">
            <a:avLst/>
          </a:prstGeom>
          <a:noFill/>
        </p:spPr>
      </p:pic>
      <p:pic>
        <p:nvPicPr>
          <p:cNvPr id="33" name="Picture 32" descr="London Metropolitan University logo - black with no background sized for A3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000" y="468000"/>
            <a:ext cx="2880360" cy="740664"/>
          </a:xfrm>
          <a:prstGeom prst="rect">
            <a:avLst/>
          </a:prstGeom>
        </p:spPr>
      </p:pic>
      <p:pic>
        <p:nvPicPr>
          <p:cNvPr id="42" name="Picture 41" descr="Instagram icon.png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025" y="6235565"/>
            <a:ext cx="148617" cy="148617"/>
          </a:xfrm>
          <a:prstGeom prst="rect">
            <a:avLst/>
          </a:prstGeom>
        </p:spPr>
      </p:pic>
      <p:pic>
        <p:nvPicPr>
          <p:cNvPr id="43" name="Picture 42" descr="Twitter icon.png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759" y="5673340"/>
            <a:ext cx="147600" cy="147600"/>
          </a:xfrm>
          <a:prstGeom prst="rect">
            <a:avLst/>
          </a:prstGeom>
        </p:spPr>
      </p:pic>
      <p:pic>
        <p:nvPicPr>
          <p:cNvPr id="44" name="Picture 43" descr="YouTube icon.png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812" y="5950809"/>
            <a:ext cx="147600" cy="147600"/>
          </a:xfrm>
          <a:prstGeom prst="rect">
            <a:avLst/>
          </a:prstGeom>
        </p:spPr>
      </p:pic>
      <p:pic>
        <p:nvPicPr>
          <p:cNvPr id="45" name="Picture 44" descr="Facebook icon.png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828" y="5402903"/>
            <a:ext cx="147600" cy="147600"/>
          </a:xfrm>
          <a:prstGeom prst="rect">
            <a:avLst/>
          </a:prstGeom>
        </p:spPr>
      </p:pic>
      <p:sp>
        <p:nvSpPr>
          <p:cNvPr id="17" name="Text Placeholder 17"/>
          <p:cNvSpPr>
            <a:spLocks noGrp="1"/>
          </p:cNvSpPr>
          <p:nvPr>
            <p:ph type="body" sz="quarter" idx="10" hasCustomPrompt="1"/>
          </p:nvPr>
        </p:nvSpPr>
        <p:spPr>
          <a:xfrm>
            <a:off x="391054" y="4606332"/>
            <a:ext cx="3374238" cy="26809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 baseline="0"/>
            </a:lvl1pPr>
          </a:lstStyle>
          <a:p>
            <a:pPr lvl="0"/>
            <a:r>
              <a:rPr lang="en-GB" dirty="0" smtClean="0"/>
              <a:t>+44 (0)20 7133 4200</a:t>
            </a:r>
            <a:endParaRPr lang="en-GB" dirty="0"/>
          </a:p>
        </p:txBody>
      </p:sp>
      <p:sp>
        <p:nvSpPr>
          <p:cNvPr id="18" name="Text Placeholder 19"/>
          <p:cNvSpPr>
            <a:spLocks noGrp="1"/>
          </p:cNvSpPr>
          <p:nvPr>
            <p:ph type="body" sz="quarter" idx="11" hasCustomPrompt="1"/>
          </p:nvPr>
        </p:nvSpPr>
        <p:spPr>
          <a:xfrm>
            <a:off x="374650" y="4848047"/>
            <a:ext cx="3403600" cy="26207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 dirty="0" smtClean="0"/>
              <a:t>admissions@londonmet.ac.uk</a:t>
            </a:r>
            <a:endParaRPr lang="en-GB" dirty="0"/>
          </a:p>
        </p:txBody>
      </p:sp>
      <p:sp>
        <p:nvSpPr>
          <p:cNvPr id="19" name="Text Placeholder 21"/>
          <p:cNvSpPr>
            <a:spLocks noGrp="1"/>
          </p:cNvSpPr>
          <p:nvPr>
            <p:ph type="body" sz="quarter" idx="12" hasCustomPrompt="1"/>
          </p:nvPr>
        </p:nvSpPr>
        <p:spPr>
          <a:xfrm>
            <a:off x="374121" y="5082192"/>
            <a:ext cx="3404129" cy="27781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GB" dirty="0" smtClean="0"/>
              <a:t>londonmet.ac.uk</a:t>
            </a:r>
            <a:endParaRPr lang="en-GB" dirty="0"/>
          </a:p>
        </p:txBody>
      </p:sp>
      <p:sp>
        <p:nvSpPr>
          <p:cNvPr id="20" name="Text Placeholder 23"/>
          <p:cNvSpPr>
            <a:spLocks noGrp="1"/>
          </p:cNvSpPr>
          <p:nvPr>
            <p:ph type="body" sz="quarter" idx="13" hasCustomPrompt="1"/>
          </p:nvPr>
        </p:nvSpPr>
        <p:spPr>
          <a:xfrm>
            <a:off x="576468" y="5356733"/>
            <a:ext cx="3201781" cy="27781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 dirty="0" smtClean="0"/>
              <a:t>/</a:t>
            </a:r>
            <a:r>
              <a:rPr lang="en-GB" dirty="0" err="1" smtClean="0"/>
              <a:t>londonmetuni</a:t>
            </a:r>
            <a:endParaRPr lang="en-GB" dirty="0"/>
          </a:p>
        </p:txBody>
      </p:sp>
      <p:sp>
        <p:nvSpPr>
          <p:cNvPr id="21" name="Text Placeholder 25"/>
          <p:cNvSpPr>
            <a:spLocks noGrp="1"/>
          </p:cNvSpPr>
          <p:nvPr>
            <p:ph type="body" sz="quarter" idx="14" hasCustomPrompt="1"/>
          </p:nvPr>
        </p:nvSpPr>
        <p:spPr>
          <a:xfrm>
            <a:off x="545911" y="5615310"/>
            <a:ext cx="2703513" cy="2804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 dirty="0" smtClean="0"/>
              <a:t>@</a:t>
            </a:r>
            <a:r>
              <a:rPr lang="en-GB" dirty="0" err="1" smtClean="0"/>
              <a:t>LondonMetUni</a:t>
            </a:r>
            <a:endParaRPr lang="en-GB" dirty="0"/>
          </a:p>
        </p:txBody>
      </p:sp>
      <p:sp>
        <p:nvSpPr>
          <p:cNvPr id="22" name="Text Placeholder 27"/>
          <p:cNvSpPr>
            <a:spLocks noGrp="1"/>
          </p:cNvSpPr>
          <p:nvPr>
            <p:ph type="body" sz="quarter" idx="15" hasCustomPrompt="1"/>
          </p:nvPr>
        </p:nvSpPr>
        <p:spPr>
          <a:xfrm>
            <a:off x="568303" y="5894031"/>
            <a:ext cx="3136900" cy="27152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 dirty="0" smtClean="0"/>
              <a:t>/</a:t>
            </a:r>
            <a:r>
              <a:rPr lang="en-GB" dirty="0" err="1" smtClean="0"/>
              <a:t>LondonMetUniversity</a:t>
            </a:r>
            <a:endParaRPr lang="en-GB" dirty="0"/>
          </a:p>
        </p:txBody>
      </p:sp>
      <p:sp>
        <p:nvSpPr>
          <p:cNvPr id="24" name="Text Placeholder 31"/>
          <p:cNvSpPr>
            <a:spLocks noGrp="1"/>
          </p:cNvSpPr>
          <p:nvPr>
            <p:ph type="body" sz="quarter" idx="17" hasCustomPrompt="1"/>
          </p:nvPr>
        </p:nvSpPr>
        <p:spPr>
          <a:xfrm>
            <a:off x="545910" y="6179672"/>
            <a:ext cx="2670175" cy="27781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 dirty="0" smtClean="0"/>
              <a:t>@</a:t>
            </a:r>
            <a:r>
              <a:rPr lang="en-GB" dirty="0" err="1" smtClean="0"/>
              <a:t>LondonMetUni</a:t>
            </a:r>
            <a:endParaRPr lang="en-GB" dirty="0"/>
          </a:p>
        </p:txBody>
      </p:sp>
      <p:sp>
        <p:nvSpPr>
          <p:cNvPr id="25" name="Text Placeholder 25"/>
          <p:cNvSpPr>
            <a:spLocks noGrp="1"/>
          </p:cNvSpPr>
          <p:nvPr>
            <p:ph type="body" sz="quarter" idx="18" hasCustomPrompt="1"/>
          </p:nvPr>
        </p:nvSpPr>
        <p:spPr>
          <a:xfrm>
            <a:off x="374121" y="6469459"/>
            <a:ext cx="5347380" cy="293914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 baseline="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en-GB" dirty="0" smtClean="0"/>
              <a:t>London Metropolitan University | 166 – 220 Holloway Road | London N7 8DB  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942614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light red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1"/>
          <p:cNvSpPr>
            <a:spLocks noGrp="1"/>
          </p:cNvSpPr>
          <p:nvPr>
            <p:ph type="title" hasCustomPrompt="1"/>
          </p:nvPr>
        </p:nvSpPr>
        <p:spPr>
          <a:xfrm>
            <a:off x="722019" y="2080962"/>
            <a:ext cx="7894441" cy="1325563"/>
          </a:xfrm>
          <a:prstGeom prst="rect">
            <a:avLst/>
          </a:prstGeom>
          <a:solidFill>
            <a:schemeClr val="bg2">
              <a:alpha val="70000"/>
            </a:schemeClr>
          </a:solidFill>
        </p:spPr>
        <p:txBody>
          <a:bodyPr/>
          <a:lstStyle>
            <a:lvl1pPr>
              <a:defRPr b="1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dirty="0" smtClean="0"/>
              <a:t>Thank you</a:t>
            </a:r>
            <a:br>
              <a:rPr lang="en-GB" dirty="0" smtClean="0"/>
            </a:br>
            <a:r>
              <a:rPr lang="en-GB" dirty="0" smtClean="0"/>
              <a:t>Keep in touch...</a:t>
            </a:r>
            <a:endParaRPr lang="en-GB" dirty="0"/>
          </a:p>
        </p:txBody>
      </p:sp>
      <p:pic>
        <p:nvPicPr>
          <p:cNvPr id="19" name="Picture 18" descr="COSMOS GRAPHIC WHITE.png"/>
          <p:cNvPicPr>
            <a:picLocks noChangeAspect="1"/>
          </p:cNvPicPr>
          <p:nvPr userDrawn="1"/>
        </p:nvPicPr>
        <p:blipFill rotWithShape="1">
          <a:blip r:embed="rId2" cstate="print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62" r="50143"/>
          <a:stretch/>
        </p:blipFill>
        <p:spPr>
          <a:xfrm>
            <a:off x="5964795" y="229716"/>
            <a:ext cx="3179205" cy="6393333"/>
          </a:xfrm>
          <a:prstGeom prst="rect">
            <a:avLst/>
          </a:prstGeom>
          <a:noFill/>
        </p:spPr>
      </p:pic>
      <p:pic>
        <p:nvPicPr>
          <p:cNvPr id="23" name="Picture 22" descr="YouTube icon - white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828" y="5950809"/>
            <a:ext cx="147600" cy="147600"/>
          </a:xfrm>
          <a:prstGeom prst="rect">
            <a:avLst/>
          </a:prstGeom>
        </p:spPr>
      </p:pic>
      <p:pic>
        <p:nvPicPr>
          <p:cNvPr id="24" name="Picture 23" descr="Instagram icon - white.png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025" y="6236582"/>
            <a:ext cx="147600" cy="147600"/>
          </a:xfrm>
          <a:prstGeom prst="rect">
            <a:avLst/>
          </a:prstGeom>
        </p:spPr>
      </p:pic>
      <p:pic>
        <p:nvPicPr>
          <p:cNvPr id="30" name="Picture 29" descr="Facebook icon - white.png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424" y="5402903"/>
            <a:ext cx="147600" cy="147600"/>
          </a:xfrm>
          <a:prstGeom prst="rect">
            <a:avLst/>
          </a:prstGeom>
        </p:spPr>
      </p:pic>
      <p:pic>
        <p:nvPicPr>
          <p:cNvPr id="31" name="Picture 30" descr="Twitter icon - white.png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828" y="5673340"/>
            <a:ext cx="147600" cy="147600"/>
          </a:xfrm>
          <a:prstGeom prst="rect">
            <a:avLst/>
          </a:prstGeom>
        </p:spPr>
      </p:pic>
      <p:pic>
        <p:nvPicPr>
          <p:cNvPr id="32" name="Picture 31" descr="London Metropolitan University logo - white with no background.png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000" y="468000"/>
            <a:ext cx="2880360" cy="740664"/>
          </a:xfrm>
          <a:prstGeom prst="rect">
            <a:avLst/>
          </a:prstGeom>
        </p:spPr>
      </p:pic>
      <p:sp>
        <p:nvSpPr>
          <p:cNvPr id="17" name="Text Placeholder 17"/>
          <p:cNvSpPr>
            <a:spLocks noGrp="1"/>
          </p:cNvSpPr>
          <p:nvPr>
            <p:ph type="body" sz="quarter" idx="10" hasCustomPrompt="1"/>
          </p:nvPr>
        </p:nvSpPr>
        <p:spPr>
          <a:xfrm>
            <a:off x="391054" y="4606332"/>
            <a:ext cx="3374238" cy="26809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 smtClean="0"/>
              <a:t>+44 (0)20 7133 4200</a:t>
            </a:r>
            <a:endParaRPr lang="en-GB" dirty="0"/>
          </a:p>
        </p:txBody>
      </p:sp>
      <p:sp>
        <p:nvSpPr>
          <p:cNvPr id="33" name="Text Placeholder 19"/>
          <p:cNvSpPr>
            <a:spLocks noGrp="1"/>
          </p:cNvSpPr>
          <p:nvPr>
            <p:ph type="body" sz="quarter" idx="11" hasCustomPrompt="1"/>
          </p:nvPr>
        </p:nvSpPr>
        <p:spPr>
          <a:xfrm>
            <a:off x="374650" y="4848047"/>
            <a:ext cx="3403600" cy="26207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 dirty="0" smtClean="0"/>
              <a:t>admissions@londonmet.ac.uk</a:t>
            </a:r>
            <a:endParaRPr lang="en-GB" dirty="0"/>
          </a:p>
        </p:txBody>
      </p:sp>
      <p:sp>
        <p:nvSpPr>
          <p:cNvPr id="34" name="Text Placeholder 21"/>
          <p:cNvSpPr>
            <a:spLocks noGrp="1"/>
          </p:cNvSpPr>
          <p:nvPr>
            <p:ph type="body" sz="quarter" idx="12" hasCustomPrompt="1"/>
          </p:nvPr>
        </p:nvSpPr>
        <p:spPr>
          <a:xfrm>
            <a:off x="374121" y="5082192"/>
            <a:ext cx="3404129" cy="27781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GB" dirty="0" smtClean="0"/>
              <a:t>londonmet.ac.uk</a:t>
            </a:r>
            <a:endParaRPr lang="en-GB" dirty="0"/>
          </a:p>
        </p:txBody>
      </p:sp>
      <p:sp>
        <p:nvSpPr>
          <p:cNvPr id="35" name="Text Placeholder 23"/>
          <p:cNvSpPr>
            <a:spLocks noGrp="1"/>
          </p:cNvSpPr>
          <p:nvPr>
            <p:ph type="body" sz="quarter" idx="13" hasCustomPrompt="1"/>
          </p:nvPr>
        </p:nvSpPr>
        <p:spPr>
          <a:xfrm>
            <a:off x="576468" y="5356733"/>
            <a:ext cx="3201781" cy="27781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 dirty="0" smtClean="0"/>
              <a:t>/</a:t>
            </a:r>
            <a:r>
              <a:rPr lang="en-GB" dirty="0" err="1" smtClean="0"/>
              <a:t>londonmetuni</a:t>
            </a:r>
            <a:endParaRPr lang="en-GB" dirty="0"/>
          </a:p>
        </p:txBody>
      </p:sp>
      <p:sp>
        <p:nvSpPr>
          <p:cNvPr id="36" name="Text Placeholder 25"/>
          <p:cNvSpPr>
            <a:spLocks noGrp="1"/>
          </p:cNvSpPr>
          <p:nvPr>
            <p:ph type="body" sz="quarter" idx="14" hasCustomPrompt="1"/>
          </p:nvPr>
        </p:nvSpPr>
        <p:spPr>
          <a:xfrm>
            <a:off x="545911" y="5615310"/>
            <a:ext cx="2703513" cy="2804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 dirty="0" smtClean="0"/>
              <a:t>@</a:t>
            </a:r>
            <a:r>
              <a:rPr lang="en-GB" dirty="0" err="1" smtClean="0"/>
              <a:t>LondonMetUni</a:t>
            </a:r>
            <a:endParaRPr lang="en-GB" dirty="0"/>
          </a:p>
        </p:txBody>
      </p:sp>
      <p:sp>
        <p:nvSpPr>
          <p:cNvPr id="37" name="Text Placeholder 27"/>
          <p:cNvSpPr>
            <a:spLocks noGrp="1"/>
          </p:cNvSpPr>
          <p:nvPr>
            <p:ph type="body" sz="quarter" idx="15" hasCustomPrompt="1"/>
          </p:nvPr>
        </p:nvSpPr>
        <p:spPr>
          <a:xfrm>
            <a:off x="568303" y="5894031"/>
            <a:ext cx="3136900" cy="27152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 dirty="0" smtClean="0"/>
              <a:t>/</a:t>
            </a:r>
            <a:r>
              <a:rPr lang="en-GB" dirty="0" err="1" smtClean="0"/>
              <a:t>LondonMetUniversity</a:t>
            </a:r>
            <a:endParaRPr lang="en-GB" dirty="0"/>
          </a:p>
        </p:txBody>
      </p:sp>
      <p:sp>
        <p:nvSpPr>
          <p:cNvPr id="38" name="Text Placeholder 31"/>
          <p:cNvSpPr>
            <a:spLocks noGrp="1"/>
          </p:cNvSpPr>
          <p:nvPr>
            <p:ph type="body" sz="quarter" idx="17" hasCustomPrompt="1"/>
          </p:nvPr>
        </p:nvSpPr>
        <p:spPr>
          <a:xfrm>
            <a:off x="545910" y="6179672"/>
            <a:ext cx="2670175" cy="27781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 dirty="0" smtClean="0"/>
              <a:t>@</a:t>
            </a:r>
            <a:r>
              <a:rPr lang="en-GB" dirty="0" err="1" smtClean="0"/>
              <a:t>LondonMetUni</a:t>
            </a:r>
            <a:endParaRPr lang="en-GB" dirty="0"/>
          </a:p>
        </p:txBody>
      </p:sp>
      <p:sp>
        <p:nvSpPr>
          <p:cNvPr id="48" name="Text Placeholder 25"/>
          <p:cNvSpPr>
            <a:spLocks noGrp="1"/>
          </p:cNvSpPr>
          <p:nvPr>
            <p:ph type="body" sz="quarter" idx="18" hasCustomPrompt="1"/>
          </p:nvPr>
        </p:nvSpPr>
        <p:spPr>
          <a:xfrm>
            <a:off x="374121" y="6469459"/>
            <a:ext cx="5347380" cy="293914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 baseline="0">
                <a:solidFill>
                  <a:schemeClr val="bg1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en-GB" dirty="0" smtClean="0"/>
              <a:t>London Metropolitan University | 166 – 220 Holloway Road | London N7 8DB  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054876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green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 hasCustomPrompt="1"/>
          </p:nvPr>
        </p:nvSpPr>
        <p:spPr>
          <a:xfrm>
            <a:off x="722019" y="2080962"/>
            <a:ext cx="7894441" cy="1325563"/>
          </a:xfrm>
          <a:prstGeom prst="rect">
            <a:avLst/>
          </a:prstGeom>
          <a:solidFill>
            <a:schemeClr val="bg2">
              <a:alpha val="70000"/>
            </a:schemeClr>
          </a:solidFill>
        </p:spPr>
        <p:txBody>
          <a:bodyPr/>
          <a:lstStyle>
            <a:lvl1pPr>
              <a:defRPr b="1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dirty="0" smtClean="0"/>
              <a:t>Thank you</a:t>
            </a:r>
            <a:br>
              <a:rPr lang="en-GB" dirty="0" smtClean="0"/>
            </a:br>
            <a:r>
              <a:rPr lang="en-GB" dirty="0" smtClean="0"/>
              <a:t>Keep in touch...</a:t>
            </a:r>
            <a:endParaRPr lang="en-GB" dirty="0"/>
          </a:p>
        </p:txBody>
      </p:sp>
      <p:pic>
        <p:nvPicPr>
          <p:cNvPr id="4" name="Picture 3" descr="COSMOS GRAPHIC WHITE.png"/>
          <p:cNvPicPr>
            <a:picLocks noChangeAspect="1"/>
          </p:cNvPicPr>
          <p:nvPr userDrawn="1"/>
        </p:nvPicPr>
        <p:blipFill rotWithShape="1">
          <a:blip r:embed="rId2" cstate="print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62" r="50143"/>
          <a:stretch/>
        </p:blipFill>
        <p:spPr>
          <a:xfrm>
            <a:off x="5964795" y="229716"/>
            <a:ext cx="3179205" cy="6393333"/>
          </a:xfrm>
          <a:prstGeom prst="rect">
            <a:avLst/>
          </a:prstGeom>
          <a:noFill/>
        </p:spPr>
      </p:pic>
      <p:pic>
        <p:nvPicPr>
          <p:cNvPr id="8" name="Picture 7" descr="YouTube icon - white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828" y="5950809"/>
            <a:ext cx="147600" cy="147600"/>
          </a:xfrm>
          <a:prstGeom prst="rect">
            <a:avLst/>
          </a:prstGeom>
        </p:spPr>
      </p:pic>
      <p:pic>
        <p:nvPicPr>
          <p:cNvPr id="9" name="Picture 8" descr="Instagram icon - white.png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025" y="6236582"/>
            <a:ext cx="147600" cy="147600"/>
          </a:xfrm>
          <a:prstGeom prst="rect">
            <a:avLst/>
          </a:prstGeom>
        </p:spPr>
      </p:pic>
      <p:pic>
        <p:nvPicPr>
          <p:cNvPr id="15" name="Picture 14" descr="Facebook icon - white.png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424" y="5402903"/>
            <a:ext cx="147600" cy="147600"/>
          </a:xfrm>
          <a:prstGeom prst="rect">
            <a:avLst/>
          </a:prstGeom>
        </p:spPr>
      </p:pic>
      <p:pic>
        <p:nvPicPr>
          <p:cNvPr id="16" name="Picture 15" descr="Twitter icon - white.png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828" y="5673340"/>
            <a:ext cx="147600" cy="147600"/>
          </a:xfrm>
          <a:prstGeom prst="rect">
            <a:avLst/>
          </a:prstGeom>
        </p:spPr>
      </p:pic>
      <p:pic>
        <p:nvPicPr>
          <p:cNvPr id="17" name="Picture 16" descr="London Metropolitan University logo - white with no background.png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000" y="468000"/>
            <a:ext cx="2880360" cy="740664"/>
          </a:xfrm>
          <a:prstGeom prst="rect">
            <a:avLst/>
          </a:prstGeom>
        </p:spPr>
      </p:pic>
      <p:sp>
        <p:nvSpPr>
          <p:cNvPr id="18" name="Text Placeholder 17"/>
          <p:cNvSpPr>
            <a:spLocks noGrp="1"/>
          </p:cNvSpPr>
          <p:nvPr>
            <p:ph type="body" sz="quarter" idx="10" hasCustomPrompt="1"/>
          </p:nvPr>
        </p:nvSpPr>
        <p:spPr>
          <a:xfrm>
            <a:off x="391054" y="4606332"/>
            <a:ext cx="3374238" cy="26809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 smtClean="0"/>
              <a:t>+44 (0)20 7133 4200</a:t>
            </a:r>
            <a:endParaRPr lang="en-GB" dirty="0"/>
          </a:p>
        </p:txBody>
      </p:sp>
      <p:sp>
        <p:nvSpPr>
          <p:cNvPr id="19" name="Text Placeholder 19"/>
          <p:cNvSpPr>
            <a:spLocks noGrp="1"/>
          </p:cNvSpPr>
          <p:nvPr>
            <p:ph type="body" sz="quarter" idx="11" hasCustomPrompt="1"/>
          </p:nvPr>
        </p:nvSpPr>
        <p:spPr>
          <a:xfrm>
            <a:off x="374650" y="4848047"/>
            <a:ext cx="3403600" cy="26207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 dirty="0" smtClean="0"/>
              <a:t>admissions@londonmet.ac.uk</a:t>
            </a:r>
            <a:endParaRPr lang="en-GB" dirty="0"/>
          </a:p>
        </p:txBody>
      </p:sp>
      <p:sp>
        <p:nvSpPr>
          <p:cNvPr id="20" name="Text Placeholder 21"/>
          <p:cNvSpPr>
            <a:spLocks noGrp="1"/>
          </p:cNvSpPr>
          <p:nvPr>
            <p:ph type="body" sz="quarter" idx="12" hasCustomPrompt="1"/>
          </p:nvPr>
        </p:nvSpPr>
        <p:spPr>
          <a:xfrm>
            <a:off x="374121" y="5082192"/>
            <a:ext cx="3404129" cy="27781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GB" dirty="0" smtClean="0"/>
              <a:t>londonmet.ac.uk</a:t>
            </a:r>
            <a:endParaRPr lang="en-GB" dirty="0"/>
          </a:p>
        </p:txBody>
      </p:sp>
      <p:sp>
        <p:nvSpPr>
          <p:cNvPr id="21" name="Text Placeholder 23"/>
          <p:cNvSpPr>
            <a:spLocks noGrp="1"/>
          </p:cNvSpPr>
          <p:nvPr>
            <p:ph type="body" sz="quarter" idx="13" hasCustomPrompt="1"/>
          </p:nvPr>
        </p:nvSpPr>
        <p:spPr>
          <a:xfrm>
            <a:off x="576468" y="5356733"/>
            <a:ext cx="3201781" cy="27781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 dirty="0" smtClean="0"/>
              <a:t>/</a:t>
            </a:r>
            <a:r>
              <a:rPr lang="en-GB" dirty="0" err="1" smtClean="0"/>
              <a:t>londonmetuni</a:t>
            </a:r>
            <a:endParaRPr lang="en-GB" dirty="0"/>
          </a:p>
        </p:txBody>
      </p:sp>
      <p:sp>
        <p:nvSpPr>
          <p:cNvPr id="22" name="Text Placeholder 25"/>
          <p:cNvSpPr>
            <a:spLocks noGrp="1"/>
          </p:cNvSpPr>
          <p:nvPr>
            <p:ph type="body" sz="quarter" idx="14" hasCustomPrompt="1"/>
          </p:nvPr>
        </p:nvSpPr>
        <p:spPr>
          <a:xfrm>
            <a:off x="545911" y="5615310"/>
            <a:ext cx="2703513" cy="2804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 dirty="0" smtClean="0"/>
              <a:t>@</a:t>
            </a:r>
            <a:r>
              <a:rPr lang="en-GB" dirty="0" err="1" smtClean="0"/>
              <a:t>LondonMetUni</a:t>
            </a:r>
            <a:endParaRPr lang="en-GB" dirty="0"/>
          </a:p>
        </p:txBody>
      </p:sp>
      <p:sp>
        <p:nvSpPr>
          <p:cNvPr id="23" name="Text Placeholder 27"/>
          <p:cNvSpPr>
            <a:spLocks noGrp="1"/>
          </p:cNvSpPr>
          <p:nvPr>
            <p:ph type="body" sz="quarter" idx="15" hasCustomPrompt="1"/>
          </p:nvPr>
        </p:nvSpPr>
        <p:spPr>
          <a:xfrm>
            <a:off x="568303" y="5894031"/>
            <a:ext cx="3136900" cy="27152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 dirty="0" smtClean="0"/>
              <a:t>/</a:t>
            </a:r>
            <a:r>
              <a:rPr lang="en-GB" dirty="0" err="1" smtClean="0"/>
              <a:t>LondonMetUniversity</a:t>
            </a:r>
            <a:endParaRPr lang="en-GB" dirty="0"/>
          </a:p>
        </p:txBody>
      </p:sp>
      <p:sp>
        <p:nvSpPr>
          <p:cNvPr id="24" name="Text Placeholder 31"/>
          <p:cNvSpPr>
            <a:spLocks noGrp="1"/>
          </p:cNvSpPr>
          <p:nvPr>
            <p:ph type="body" sz="quarter" idx="17" hasCustomPrompt="1"/>
          </p:nvPr>
        </p:nvSpPr>
        <p:spPr>
          <a:xfrm>
            <a:off x="545910" y="6179672"/>
            <a:ext cx="2670175" cy="27781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 dirty="0" smtClean="0"/>
              <a:t>@</a:t>
            </a:r>
            <a:r>
              <a:rPr lang="en-GB" dirty="0" err="1" smtClean="0"/>
              <a:t>LondonMetUni</a:t>
            </a:r>
            <a:endParaRPr lang="en-GB" dirty="0"/>
          </a:p>
        </p:txBody>
      </p:sp>
      <p:sp>
        <p:nvSpPr>
          <p:cNvPr id="26" name="Text Placeholder 25"/>
          <p:cNvSpPr>
            <a:spLocks noGrp="1"/>
          </p:cNvSpPr>
          <p:nvPr>
            <p:ph type="body" sz="quarter" idx="18" hasCustomPrompt="1"/>
          </p:nvPr>
        </p:nvSpPr>
        <p:spPr>
          <a:xfrm>
            <a:off x="374121" y="6469459"/>
            <a:ext cx="5347380" cy="293914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 baseline="0">
                <a:solidFill>
                  <a:schemeClr val="bg1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en-GB" dirty="0" smtClean="0"/>
              <a:t>London Metropolitan University | 166 – 220 Holloway Road | London N7 8DB  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578001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Shape 128"/>
          <p:cNvPicPr preferRelativeResize="0">
            <a:picLocks/>
          </p:cNvPicPr>
          <p:nvPr userDrawn="1"/>
        </p:nvPicPr>
        <p:blipFill rotWithShape="1">
          <a:blip r:embed="rId2">
            <a:alphaModFix/>
          </a:blip>
          <a:srcRect l="15158" t="8524" r="13236" b="10768"/>
          <a:stretch/>
        </p:blipFill>
        <p:spPr>
          <a:xfrm>
            <a:off x="0" y="8467"/>
            <a:ext cx="9144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Picture 9" descr="Twitter icon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479" y="6521068"/>
            <a:ext cx="147600" cy="147600"/>
          </a:xfrm>
          <a:prstGeom prst="rect">
            <a:avLst/>
          </a:prstGeom>
        </p:spPr>
      </p:pic>
      <p:pic>
        <p:nvPicPr>
          <p:cNvPr id="11" name="Picture 10" descr="Facebook icon.png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548" y="6250631"/>
            <a:ext cx="147600" cy="147600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>
          <a:xfrm>
            <a:off x="753506" y="3437467"/>
            <a:ext cx="7924815" cy="1413934"/>
          </a:xfrm>
          <a:solidFill>
            <a:schemeClr val="tx2">
              <a:alpha val="70000"/>
            </a:schemeClr>
          </a:solidFill>
        </p:spPr>
        <p:txBody>
          <a:bodyPr/>
          <a:lstStyle>
            <a:lvl1pPr marL="0" indent="0">
              <a:defRPr b="1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Welcome</a:t>
            </a:r>
            <a:br>
              <a:rPr lang="en-US" dirty="0" smtClean="0"/>
            </a:br>
            <a:r>
              <a:rPr lang="en-US" dirty="0" smtClean="0"/>
              <a:t>London Metropolitan University</a:t>
            </a:r>
            <a:endParaRPr lang="en-GB" dirty="0"/>
          </a:p>
        </p:txBody>
      </p:sp>
      <p:pic>
        <p:nvPicPr>
          <p:cNvPr id="14" name="Picture 13" descr="London Metropolitan University logo - black with no background sized for A3.png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000" y="468000"/>
            <a:ext cx="2880360" cy="740664"/>
          </a:xfrm>
          <a:prstGeom prst="rect">
            <a:avLst/>
          </a:prstGeom>
        </p:spPr>
      </p:pic>
      <p:sp>
        <p:nvSpPr>
          <p:cNvPr id="20" name="Text Placeholder 13"/>
          <p:cNvSpPr>
            <a:spLocks noGrp="1"/>
          </p:cNvSpPr>
          <p:nvPr>
            <p:ph type="body" sz="quarter" idx="10" hasCustomPrompt="1"/>
          </p:nvPr>
        </p:nvSpPr>
        <p:spPr>
          <a:xfrm>
            <a:off x="363539" y="5935132"/>
            <a:ext cx="3522662" cy="280988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 smtClean="0"/>
              <a:t>londonmet.ac.uk</a:t>
            </a:r>
          </a:p>
        </p:txBody>
      </p:sp>
      <p:sp>
        <p:nvSpPr>
          <p:cNvPr id="21" name="Text Placeholder 16"/>
          <p:cNvSpPr>
            <a:spLocks noGrp="1"/>
          </p:cNvSpPr>
          <p:nvPr>
            <p:ph type="body" sz="quarter" idx="11" hasCustomPrompt="1"/>
          </p:nvPr>
        </p:nvSpPr>
        <p:spPr>
          <a:xfrm>
            <a:off x="564817" y="6199334"/>
            <a:ext cx="3965575" cy="296333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 dirty="0" smtClean="0"/>
              <a:t>/</a:t>
            </a:r>
            <a:r>
              <a:rPr lang="en-GB" dirty="0" err="1" smtClean="0"/>
              <a:t>londonmetuni</a:t>
            </a:r>
            <a:endParaRPr lang="en-GB" dirty="0"/>
          </a:p>
        </p:txBody>
      </p:sp>
      <p:sp>
        <p:nvSpPr>
          <p:cNvPr id="22" name="Text Placeholder 18"/>
          <p:cNvSpPr>
            <a:spLocks noGrp="1"/>
          </p:cNvSpPr>
          <p:nvPr>
            <p:ph type="body" sz="quarter" idx="12" hasCustomPrompt="1"/>
          </p:nvPr>
        </p:nvSpPr>
        <p:spPr>
          <a:xfrm>
            <a:off x="547883" y="6446436"/>
            <a:ext cx="3276600" cy="279929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 dirty="0" smtClean="0"/>
              <a:t>@</a:t>
            </a:r>
            <a:r>
              <a:rPr lang="en-GB" dirty="0" err="1" smtClean="0"/>
              <a:t>LondonMetUni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074320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yellow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 hasCustomPrompt="1"/>
          </p:nvPr>
        </p:nvSpPr>
        <p:spPr>
          <a:xfrm>
            <a:off x="722020" y="2087409"/>
            <a:ext cx="7886700" cy="1325563"/>
          </a:xfrm>
          <a:prstGeom prst="rect">
            <a:avLst/>
          </a:prstGeom>
          <a:solidFill>
            <a:schemeClr val="tx1">
              <a:alpha val="70000"/>
            </a:schemeClr>
          </a:solidFill>
        </p:spPr>
        <p:txBody>
          <a:bodyPr>
            <a:normAutofit/>
          </a:bodyPr>
          <a:lstStyle>
            <a:lvl1pPr>
              <a:defRPr sz="4400" b="1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dirty="0" smtClean="0"/>
              <a:t>Thank you</a:t>
            </a:r>
            <a:br>
              <a:rPr lang="en-GB" dirty="0" smtClean="0"/>
            </a:br>
            <a:r>
              <a:rPr lang="en-GB" dirty="0" smtClean="0"/>
              <a:t>Keep in touch...</a:t>
            </a:r>
            <a:endParaRPr lang="en-GB" dirty="0"/>
          </a:p>
        </p:txBody>
      </p:sp>
      <p:pic>
        <p:nvPicPr>
          <p:cNvPr id="4" name="Picture 3" descr="COSMOS GRAPHIC WHITE.png"/>
          <p:cNvPicPr>
            <a:picLocks noChangeAspect="1"/>
          </p:cNvPicPr>
          <p:nvPr userDrawn="1"/>
        </p:nvPicPr>
        <p:blipFill rotWithShape="1">
          <a:blip r:embed="rId2" cstate="print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62" r="50143"/>
          <a:stretch/>
        </p:blipFill>
        <p:spPr>
          <a:xfrm>
            <a:off x="5964795" y="229716"/>
            <a:ext cx="3179205" cy="6393333"/>
          </a:xfrm>
          <a:prstGeom prst="rect">
            <a:avLst/>
          </a:prstGeom>
          <a:noFill/>
        </p:spPr>
      </p:pic>
      <p:pic>
        <p:nvPicPr>
          <p:cNvPr id="5" name="Picture 4" descr="London Metropolitan University logo - black with no background sized for A3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000" y="468000"/>
            <a:ext cx="2880360" cy="740664"/>
          </a:xfrm>
          <a:prstGeom prst="rect">
            <a:avLst/>
          </a:prstGeom>
        </p:spPr>
      </p:pic>
      <p:pic>
        <p:nvPicPr>
          <p:cNvPr id="14" name="Picture 13" descr="Instagram icon.png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025" y="6235565"/>
            <a:ext cx="148617" cy="148617"/>
          </a:xfrm>
          <a:prstGeom prst="rect">
            <a:avLst/>
          </a:prstGeom>
        </p:spPr>
      </p:pic>
      <p:pic>
        <p:nvPicPr>
          <p:cNvPr id="15" name="Picture 14" descr="Twitter icon.png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759" y="5673340"/>
            <a:ext cx="147600" cy="147600"/>
          </a:xfrm>
          <a:prstGeom prst="rect">
            <a:avLst/>
          </a:prstGeom>
        </p:spPr>
      </p:pic>
      <p:pic>
        <p:nvPicPr>
          <p:cNvPr id="16" name="Picture 15" descr="YouTube icon.png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812" y="5950809"/>
            <a:ext cx="147600" cy="147600"/>
          </a:xfrm>
          <a:prstGeom prst="rect">
            <a:avLst/>
          </a:prstGeom>
        </p:spPr>
      </p:pic>
      <p:pic>
        <p:nvPicPr>
          <p:cNvPr id="17" name="Picture 16" descr="Facebook icon.png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828" y="5402903"/>
            <a:ext cx="147600" cy="147600"/>
          </a:xfrm>
          <a:prstGeom prst="rect">
            <a:avLst/>
          </a:prstGeom>
        </p:spPr>
      </p:pic>
      <p:sp>
        <p:nvSpPr>
          <p:cNvPr id="18" name="Text Placeholder 17"/>
          <p:cNvSpPr>
            <a:spLocks noGrp="1"/>
          </p:cNvSpPr>
          <p:nvPr>
            <p:ph type="body" sz="quarter" idx="10" hasCustomPrompt="1"/>
          </p:nvPr>
        </p:nvSpPr>
        <p:spPr>
          <a:xfrm>
            <a:off x="391054" y="4606332"/>
            <a:ext cx="3374238" cy="26809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 baseline="0"/>
            </a:lvl1pPr>
          </a:lstStyle>
          <a:p>
            <a:pPr lvl="0"/>
            <a:r>
              <a:rPr lang="en-GB" dirty="0" smtClean="0"/>
              <a:t>+44 (0)20 7133 4200</a:t>
            </a:r>
            <a:endParaRPr lang="en-GB" dirty="0"/>
          </a:p>
        </p:txBody>
      </p:sp>
      <p:sp>
        <p:nvSpPr>
          <p:cNvPr id="19" name="Text Placeholder 19"/>
          <p:cNvSpPr>
            <a:spLocks noGrp="1"/>
          </p:cNvSpPr>
          <p:nvPr>
            <p:ph type="body" sz="quarter" idx="11" hasCustomPrompt="1"/>
          </p:nvPr>
        </p:nvSpPr>
        <p:spPr>
          <a:xfrm>
            <a:off x="374650" y="4848047"/>
            <a:ext cx="3403600" cy="26207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 dirty="0" smtClean="0"/>
              <a:t>admissions@londonmet.ac.uk</a:t>
            </a:r>
            <a:endParaRPr lang="en-GB" dirty="0"/>
          </a:p>
        </p:txBody>
      </p:sp>
      <p:sp>
        <p:nvSpPr>
          <p:cNvPr id="20" name="Text Placeholder 21"/>
          <p:cNvSpPr>
            <a:spLocks noGrp="1"/>
          </p:cNvSpPr>
          <p:nvPr>
            <p:ph type="body" sz="quarter" idx="12" hasCustomPrompt="1"/>
          </p:nvPr>
        </p:nvSpPr>
        <p:spPr>
          <a:xfrm>
            <a:off x="374121" y="5082192"/>
            <a:ext cx="3404129" cy="27781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GB" dirty="0" smtClean="0"/>
              <a:t>londonmet.ac.uk</a:t>
            </a:r>
            <a:endParaRPr lang="en-GB" dirty="0"/>
          </a:p>
        </p:txBody>
      </p:sp>
      <p:sp>
        <p:nvSpPr>
          <p:cNvPr id="21" name="Text Placeholder 23"/>
          <p:cNvSpPr>
            <a:spLocks noGrp="1"/>
          </p:cNvSpPr>
          <p:nvPr>
            <p:ph type="body" sz="quarter" idx="13" hasCustomPrompt="1"/>
          </p:nvPr>
        </p:nvSpPr>
        <p:spPr>
          <a:xfrm>
            <a:off x="576468" y="5356733"/>
            <a:ext cx="3201781" cy="27781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 dirty="0" smtClean="0"/>
              <a:t>/</a:t>
            </a:r>
            <a:r>
              <a:rPr lang="en-GB" dirty="0" err="1" smtClean="0"/>
              <a:t>londonmetuni</a:t>
            </a:r>
            <a:endParaRPr lang="en-GB" dirty="0"/>
          </a:p>
        </p:txBody>
      </p:sp>
      <p:sp>
        <p:nvSpPr>
          <p:cNvPr id="22" name="Text Placeholder 25"/>
          <p:cNvSpPr>
            <a:spLocks noGrp="1"/>
          </p:cNvSpPr>
          <p:nvPr>
            <p:ph type="body" sz="quarter" idx="14" hasCustomPrompt="1"/>
          </p:nvPr>
        </p:nvSpPr>
        <p:spPr>
          <a:xfrm>
            <a:off x="545911" y="5615310"/>
            <a:ext cx="2703513" cy="2804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 dirty="0" smtClean="0"/>
              <a:t>@</a:t>
            </a:r>
            <a:r>
              <a:rPr lang="en-GB" dirty="0" err="1" smtClean="0"/>
              <a:t>LondonMetUni</a:t>
            </a:r>
            <a:endParaRPr lang="en-GB" dirty="0"/>
          </a:p>
        </p:txBody>
      </p:sp>
      <p:sp>
        <p:nvSpPr>
          <p:cNvPr id="23" name="Text Placeholder 27"/>
          <p:cNvSpPr>
            <a:spLocks noGrp="1"/>
          </p:cNvSpPr>
          <p:nvPr>
            <p:ph type="body" sz="quarter" idx="15" hasCustomPrompt="1"/>
          </p:nvPr>
        </p:nvSpPr>
        <p:spPr>
          <a:xfrm>
            <a:off x="568303" y="5894031"/>
            <a:ext cx="3136900" cy="27152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 dirty="0" smtClean="0"/>
              <a:t>/</a:t>
            </a:r>
            <a:r>
              <a:rPr lang="en-GB" dirty="0" err="1" smtClean="0"/>
              <a:t>LondonMetUniversity</a:t>
            </a:r>
            <a:endParaRPr lang="en-GB" dirty="0"/>
          </a:p>
        </p:txBody>
      </p:sp>
      <p:sp>
        <p:nvSpPr>
          <p:cNvPr id="25" name="Text Placeholder 31"/>
          <p:cNvSpPr>
            <a:spLocks noGrp="1"/>
          </p:cNvSpPr>
          <p:nvPr>
            <p:ph type="body" sz="quarter" idx="17" hasCustomPrompt="1"/>
          </p:nvPr>
        </p:nvSpPr>
        <p:spPr>
          <a:xfrm>
            <a:off x="545910" y="6179672"/>
            <a:ext cx="2670175" cy="27781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 dirty="0" smtClean="0"/>
              <a:t>@</a:t>
            </a:r>
            <a:r>
              <a:rPr lang="en-GB" dirty="0" err="1" smtClean="0"/>
              <a:t>LondonMetUni</a:t>
            </a:r>
            <a:endParaRPr lang="en-GB" dirty="0"/>
          </a:p>
        </p:txBody>
      </p:sp>
      <p:sp>
        <p:nvSpPr>
          <p:cNvPr id="26" name="Text Placeholder 25"/>
          <p:cNvSpPr>
            <a:spLocks noGrp="1"/>
          </p:cNvSpPr>
          <p:nvPr>
            <p:ph type="body" sz="quarter" idx="18" hasCustomPrompt="1"/>
          </p:nvPr>
        </p:nvSpPr>
        <p:spPr>
          <a:xfrm>
            <a:off x="374121" y="6469459"/>
            <a:ext cx="5347380" cy="293914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 dirty="0" smtClean="0"/>
              <a:t>London Metropolitan University | 166 – 220 Holloway Road | London N7 8DB  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050118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blue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 hasCustomPrompt="1"/>
          </p:nvPr>
        </p:nvSpPr>
        <p:spPr>
          <a:xfrm>
            <a:off x="722019" y="2080962"/>
            <a:ext cx="7894441" cy="1325563"/>
          </a:xfrm>
          <a:prstGeom prst="rect">
            <a:avLst/>
          </a:prstGeom>
          <a:solidFill>
            <a:schemeClr val="bg2">
              <a:alpha val="70000"/>
            </a:schemeClr>
          </a:solidFill>
        </p:spPr>
        <p:txBody>
          <a:bodyPr/>
          <a:lstStyle>
            <a:lvl1pPr>
              <a:defRPr b="1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dirty="0" smtClean="0"/>
              <a:t>Thank you</a:t>
            </a:r>
            <a:br>
              <a:rPr lang="en-GB" dirty="0" smtClean="0"/>
            </a:br>
            <a:r>
              <a:rPr lang="en-GB" dirty="0" smtClean="0"/>
              <a:t>Keep in touch...</a:t>
            </a:r>
            <a:endParaRPr lang="en-GB" dirty="0"/>
          </a:p>
        </p:txBody>
      </p:sp>
      <p:pic>
        <p:nvPicPr>
          <p:cNvPr id="4" name="Picture 3" descr="COSMOS GRAPHIC WHITE.png"/>
          <p:cNvPicPr>
            <a:picLocks noChangeAspect="1"/>
          </p:cNvPicPr>
          <p:nvPr userDrawn="1"/>
        </p:nvPicPr>
        <p:blipFill rotWithShape="1">
          <a:blip r:embed="rId2" cstate="print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62" r="50143"/>
          <a:stretch/>
        </p:blipFill>
        <p:spPr>
          <a:xfrm>
            <a:off x="5964795" y="229716"/>
            <a:ext cx="3179205" cy="6393333"/>
          </a:xfrm>
          <a:prstGeom prst="rect">
            <a:avLst/>
          </a:prstGeom>
          <a:noFill/>
        </p:spPr>
      </p:pic>
      <p:pic>
        <p:nvPicPr>
          <p:cNvPr id="8" name="Picture 7" descr="YouTube icon - white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828" y="5950809"/>
            <a:ext cx="147600" cy="147600"/>
          </a:xfrm>
          <a:prstGeom prst="rect">
            <a:avLst/>
          </a:prstGeom>
        </p:spPr>
      </p:pic>
      <p:pic>
        <p:nvPicPr>
          <p:cNvPr id="9" name="Picture 8" descr="Instagram icon - white.png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025" y="6236582"/>
            <a:ext cx="147600" cy="147600"/>
          </a:xfrm>
          <a:prstGeom prst="rect">
            <a:avLst/>
          </a:prstGeom>
        </p:spPr>
      </p:pic>
      <p:pic>
        <p:nvPicPr>
          <p:cNvPr id="15" name="Picture 14" descr="Facebook icon - white.png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424" y="5402903"/>
            <a:ext cx="147600" cy="147600"/>
          </a:xfrm>
          <a:prstGeom prst="rect">
            <a:avLst/>
          </a:prstGeom>
        </p:spPr>
      </p:pic>
      <p:pic>
        <p:nvPicPr>
          <p:cNvPr id="16" name="Picture 15" descr="Twitter icon - white.png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828" y="5673340"/>
            <a:ext cx="147600" cy="147600"/>
          </a:xfrm>
          <a:prstGeom prst="rect">
            <a:avLst/>
          </a:prstGeom>
        </p:spPr>
      </p:pic>
      <p:pic>
        <p:nvPicPr>
          <p:cNvPr id="17" name="Picture 16" descr="London Metropolitan University logo - white with no background.png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000" y="468000"/>
            <a:ext cx="2880360" cy="740664"/>
          </a:xfrm>
          <a:prstGeom prst="rect">
            <a:avLst/>
          </a:prstGeom>
        </p:spPr>
      </p:pic>
      <p:sp>
        <p:nvSpPr>
          <p:cNvPr id="18" name="Text Placeholder 17"/>
          <p:cNvSpPr>
            <a:spLocks noGrp="1"/>
          </p:cNvSpPr>
          <p:nvPr>
            <p:ph type="body" sz="quarter" idx="10" hasCustomPrompt="1"/>
          </p:nvPr>
        </p:nvSpPr>
        <p:spPr>
          <a:xfrm>
            <a:off x="391054" y="4606332"/>
            <a:ext cx="3374238" cy="26809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 smtClean="0"/>
              <a:t>+44 (0)20 7133 4200</a:t>
            </a:r>
            <a:endParaRPr lang="en-GB" dirty="0"/>
          </a:p>
        </p:txBody>
      </p:sp>
      <p:sp>
        <p:nvSpPr>
          <p:cNvPr id="19" name="Text Placeholder 19"/>
          <p:cNvSpPr>
            <a:spLocks noGrp="1"/>
          </p:cNvSpPr>
          <p:nvPr>
            <p:ph type="body" sz="quarter" idx="11" hasCustomPrompt="1"/>
          </p:nvPr>
        </p:nvSpPr>
        <p:spPr>
          <a:xfrm>
            <a:off x="374650" y="4848047"/>
            <a:ext cx="3403600" cy="26207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 dirty="0" smtClean="0"/>
              <a:t>admissions@londonmet.ac.uk</a:t>
            </a:r>
            <a:endParaRPr lang="en-GB" dirty="0"/>
          </a:p>
        </p:txBody>
      </p:sp>
      <p:sp>
        <p:nvSpPr>
          <p:cNvPr id="20" name="Text Placeholder 21"/>
          <p:cNvSpPr>
            <a:spLocks noGrp="1"/>
          </p:cNvSpPr>
          <p:nvPr>
            <p:ph type="body" sz="quarter" idx="12" hasCustomPrompt="1"/>
          </p:nvPr>
        </p:nvSpPr>
        <p:spPr>
          <a:xfrm>
            <a:off x="374121" y="5082192"/>
            <a:ext cx="3404129" cy="27781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GB" dirty="0" smtClean="0"/>
              <a:t>londonmet.ac.uk</a:t>
            </a:r>
            <a:endParaRPr lang="en-GB" dirty="0"/>
          </a:p>
        </p:txBody>
      </p:sp>
      <p:sp>
        <p:nvSpPr>
          <p:cNvPr id="21" name="Text Placeholder 23"/>
          <p:cNvSpPr>
            <a:spLocks noGrp="1"/>
          </p:cNvSpPr>
          <p:nvPr>
            <p:ph type="body" sz="quarter" idx="13" hasCustomPrompt="1"/>
          </p:nvPr>
        </p:nvSpPr>
        <p:spPr>
          <a:xfrm>
            <a:off x="576468" y="5356733"/>
            <a:ext cx="3201781" cy="27781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 dirty="0" smtClean="0"/>
              <a:t>/</a:t>
            </a:r>
            <a:r>
              <a:rPr lang="en-GB" dirty="0" err="1" smtClean="0"/>
              <a:t>londonmetuni</a:t>
            </a:r>
            <a:endParaRPr lang="en-GB" dirty="0"/>
          </a:p>
        </p:txBody>
      </p:sp>
      <p:sp>
        <p:nvSpPr>
          <p:cNvPr id="22" name="Text Placeholder 25"/>
          <p:cNvSpPr>
            <a:spLocks noGrp="1"/>
          </p:cNvSpPr>
          <p:nvPr>
            <p:ph type="body" sz="quarter" idx="14" hasCustomPrompt="1"/>
          </p:nvPr>
        </p:nvSpPr>
        <p:spPr>
          <a:xfrm>
            <a:off x="545911" y="5615310"/>
            <a:ext cx="2703513" cy="2804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 dirty="0" smtClean="0"/>
              <a:t>@</a:t>
            </a:r>
            <a:r>
              <a:rPr lang="en-GB" dirty="0" err="1" smtClean="0"/>
              <a:t>LondonMetUni</a:t>
            </a:r>
            <a:endParaRPr lang="en-GB" dirty="0"/>
          </a:p>
        </p:txBody>
      </p:sp>
      <p:sp>
        <p:nvSpPr>
          <p:cNvPr id="23" name="Text Placeholder 27"/>
          <p:cNvSpPr>
            <a:spLocks noGrp="1"/>
          </p:cNvSpPr>
          <p:nvPr>
            <p:ph type="body" sz="quarter" idx="15" hasCustomPrompt="1"/>
          </p:nvPr>
        </p:nvSpPr>
        <p:spPr>
          <a:xfrm>
            <a:off x="568303" y="5894031"/>
            <a:ext cx="3136900" cy="27152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 dirty="0" smtClean="0"/>
              <a:t>/</a:t>
            </a:r>
            <a:r>
              <a:rPr lang="en-GB" dirty="0" err="1" smtClean="0"/>
              <a:t>LondonMetUniversity</a:t>
            </a:r>
            <a:endParaRPr lang="en-GB" dirty="0"/>
          </a:p>
        </p:txBody>
      </p:sp>
      <p:sp>
        <p:nvSpPr>
          <p:cNvPr id="24" name="Text Placeholder 31"/>
          <p:cNvSpPr>
            <a:spLocks noGrp="1"/>
          </p:cNvSpPr>
          <p:nvPr>
            <p:ph type="body" sz="quarter" idx="17" hasCustomPrompt="1"/>
          </p:nvPr>
        </p:nvSpPr>
        <p:spPr>
          <a:xfrm>
            <a:off x="545910" y="6179672"/>
            <a:ext cx="2670175" cy="27781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 dirty="0" smtClean="0"/>
              <a:t>@</a:t>
            </a:r>
            <a:r>
              <a:rPr lang="en-GB" dirty="0" err="1" smtClean="0"/>
              <a:t>LondonMetUni</a:t>
            </a:r>
            <a:endParaRPr lang="en-GB" dirty="0"/>
          </a:p>
        </p:txBody>
      </p:sp>
      <p:sp>
        <p:nvSpPr>
          <p:cNvPr id="26" name="Text Placeholder 25"/>
          <p:cNvSpPr>
            <a:spLocks noGrp="1"/>
          </p:cNvSpPr>
          <p:nvPr>
            <p:ph type="body" sz="quarter" idx="18" hasCustomPrompt="1"/>
          </p:nvPr>
        </p:nvSpPr>
        <p:spPr>
          <a:xfrm>
            <a:off x="374121" y="6469459"/>
            <a:ext cx="5347380" cy="293914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 dirty="0" smtClean="0"/>
              <a:t>London Metropolitan University | 166 – 220 Holloway Road | London N7 8DB  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440747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dark red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 hasCustomPrompt="1"/>
          </p:nvPr>
        </p:nvSpPr>
        <p:spPr>
          <a:xfrm>
            <a:off x="722019" y="2080962"/>
            <a:ext cx="7894441" cy="1325563"/>
          </a:xfrm>
          <a:prstGeom prst="rect">
            <a:avLst/>
          </a:prstGeom>
          <a:solidFill>
            <a:schemeClr val="bg2">
              <a:alpha val="70000"/>
            </a:schemeClr>
          </a:solidFill>
        </p:spPr>
        <p:txBody>
          <a:bodyPr/>
          <a:lstStyle>
            <a:lvl1pPr>
              <a:defRPr b="1" baseline="0">
                <a:solidFill>
                  <a:schemeClr val="tx1"/>
                </a:solidFill>
              </a:defRPr>
            </a:lvl1pPr>
          </a:lstStyle>
          <a:p>
            <a:r>
              <a:rPr lang="en-GB" dirty="0" smtClean="0"/>
              <a:t>Thank you</a:t>
            </a:r>
            <a:br>
              <a:rPr lang="en-GB" dirty="0" smtClean="0"/>
            </a:br>
            <a:r>
              <a:rPr lang="en-GB" dirty="0" smtClean="0"/>
              <a:t>Keep in touch...</a:t>
            </a:r>
            <a:endParaRPr lang="en-GB" dirty="0"/>
          </a:p>
        </p:txBody>
      </p:sp>
      <p:pic>
        <p:nvPicPr>
          <p:cNvPr id="4" name="Picture 3" descr="COSMOS GRAPHIC WHITE.png"/>
          <p:cNvPicPr>
            <a:picLocks noChangeAspect="1"/>
          </p:cNvPicPr>
          <p:nvPr userDrawn="1"/>
        </p:nvPicPr>
        <p:blipFill rotWithShape="1">
          <a:blip r:embed="rId2" cstate="print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62" r="50143"/>
          <a:stretch/>
        </p:blipFill>
        <p:spPr>
          <a:xfrm>
            <a:off x="5964795" y="229716"/>
            <a:ext cx="3179205" cy="6393333"/>
          </a:xfrm>
          <a:prstGeom prst="rect">
            <a:avLst/>
          </a:prstGeom>
          <a:noFill/>
        </p:spPr>
      </p:pic>
      <p:pic>
        <p:nvPicPr>
          <p:cNvPr id="8" name="Picture 7" descr="YouTube icon - white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828" y="5950809"/>
            <a:ext cx="147600" cy="147600"/>
          </a:xfrm>
          <a:prstGeom prst="rect">
            <a:avLst/>
          </a:prstGeom>
        </p:spPr>
      </p:pic>
      <p:pic>
        <p:nvPicPr>
          <p:cNvPr id="9" name="Picture 8" descr="Instagram icon - white.png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025" y="6236582"/>
            <a:ext cx="147600" cy="147600"/>
          </a:xfrm>
          <a:prstGeom prst="rect">
            <a:avLst/>
          </a:prstGeom>
        </p:spPr>
      </p:pic>
      <p:pic>
        <p:nvPicPr>
          <p:cNvPr id="15" name="Picture 14" descr="Facebook icon - white.png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424" y="5402903"/>
            <a:ext cx="147600" cy="147600"/>
          </a:xfrm>
          <a:prstGeom prst="rect">
            <a:avLst/>
          </a:prstGeom>
        </p:spPr>
      </p:pic>
      <p:pic>
        <p:nvPicPr>
          <p:cNvPr id="16" name="Picture 15" descr="Twitter icon - white.png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828" y="5673340"/>
            <a:ext cx="147600" cy="147600"/>
          </a:xfrm>
          <a:prstGeom prst="rect">
            <a:avLst/>
          </a:prstGeom>
        </p:spPr>
      </p:pic>
      <p:pic>
        <p:nvPicPr>
          <p:cNvPr id="17" name="Picture 16" descr="London Metropolitan University logo - white with no background.png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000" y="468000"/>
            <a:ext cx="2880360" cy="740664"/>
          </a:xfrm>
          <a:prstGeom prst="rect">
            <a:avLst/>
          </a:prstGeom>
        </p:spPr>
      </p:pic>
      <p:sp>
        <p:nvSpPr>
          <p:cNvPr id="18" name="Text Placeholder 17"/>
          <p:cNvSpPr>
            <a:spLocks noGrp="1"/>
          </p:cNvSpPr>
          <p:nvPr>
            <p:ph type="body" sz="quarter" idx="10" hasCustomPrompt="1"/>
          </p:nvPr>
        </p:nvSpPr>
        <p:spPr>
          <a:xfrm>
            <a:off x="391054" y="4606332"/>
            <a:ext cx="3374238" cy="26809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 dirty="0" smtClean="0"/>
              <a:t>+44 (0)20 7133 4200</a:t>
            </a:r>
            <a:endParaRPr lang="en-GB" dirty="0"/>
          </a:p>
        </p:txBody>
      </p:sp>
      <p:sp>
        <p:nvSpPr>
          <p:cNvPr id="19" name="Text Placeholder 19"/>
          <p:cNvSpPr>
            <a:spLocks noGrp="1"/>
          </p:cNvSpPr>
          <p:nvPr>
            <p:ph type="body" sz="quarter" idx="11" hasCustomPrompt="1"/>
          </p:nvPr>
        </p:nvSpPr>
        <p:spPr>
          <a:xfrm>
            <a:off x="374650" y="4848047"/>
            <a:ext cx="3403600" cy="26207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 dirty="0" smtClean="0"/>
              <a:t>admissions@londonmet.ac.uk</a:t>
            </a:r>
            <a:endParaRPr lang="en-GB" dirty="0"/>
          </a:p>
        </p:txBody>
      </p:sp>
      <p:sp>
        <p:nvSpPr>
          <p:cNvPr id="20" name="Text Placeholder 21"/>
          <p:cNvSpPr>
            <a:spLocks noGrp="1"/>
          </p:cNvSpPr>
          <p:nvPr>
            <p:ph type="body" sz="quarter" idx="12" hasCustomPrompt="1"/>
          </p:nvPr>
        </p:nvSpPr>
        <p:spPr>
          <a:xfrm>
            <a:off x="374121" y="5082192"/>
            <a:ext cx="3404129" cy="27781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GB" dirty="0" smtClean="0"/>
              <a:t>londonmet.ac.uk</a:t>
            </a:r>
            <a:endParaRPr lang="en-GB" dirty="0"/>
          </a:p>
        </p:txBody>
      </p:sp>
      <p:sp>
        <p:nvSpPr>
          <p:cNvPr id="21" name="Text Placeholder 23"/>
          <p:cNvSpPr>
            <a:spLocks noGrp="1"/>
          </p:cNvSpPr>
          <p:nvPr>
            <p:ph type="body" sz="quarter" idx="13" hasCustomPrompt="1"/>
          </p:nvPr>
        </p:nvSpPr>
        <p:spPr>
          <a:xfrm>
            <a:off x="576468" y="5356733"/>
            <a:ext cx="3201781" cy="27781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 dirty="0" smtClean="0"/>
              <a:t>/</a:t>
            </a:r>
            <a:r>
              <a:rPr lang="en-GB" dirty="0" err="1" smtClean="0"/>
              <a:t>londonmetuni</a:t>
            </a:r>
            <a:endParaRPr lang="en-GB" dirty="0"/>
          </a:p>
        </p:txBody>
      </p:sp>
      <p:sp>
        <p:nvSpPr>
          <p:cNvPr id="22" name="Text Placeholder 25"/>
          <p:cNvSpPr>
            <a:spLocks noGrp="1"/>
          </p:cNvSpPr>
          <p:nvPr>
            <p:ph type="body" sz="quarter" idx="14" hasCustomPrompt="1"/>
          </p:nvPr>
        </p:nvSpPr>
        <p:spPr>
          <a:xfrm>
            <a:off x="545911" y="5615310"/>
            <a:ext cx="2703513" cy="2804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 dirty="0" smtClean="0"/>
              <a:t>@</a:t>
            </a:r>
            <a:r>
              <a:rPr lang="en-GB" dirty="0" err="1" smtClean="0"/>
              <a:t>LondonMetUni</a:t>
            </a:r>
            <a:endParaRPr lang="en-GB" dirty="0"/>
          </a:p>
        </p:txBody>
      </p:sp>
      <p:sp>
        <p:nvSpPr>
          <p:cNvPr id="23" name="Text Placeholder 27"/>
          <p:cNvSpPr>
            <a:spLocks noGrp="1"/>
          </p:cNvSpPr>
          <p:nvPr>
            <p:ph type="body" sz="quarter" idx="15" hasCustomPrompt="1"/>
          </p:nvPr>
        </p:nvSpPr>
        <p:spPr>
          <a:xfrm>
            <a:off x="568303" y="5894031"/>
            <a:ext cx="3136900" cy="27152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 dirty="0" smtClean="0"/>
              <a:t>/</a:t>
            </a:r>
            <a:r>
              <a:rPr lang="en-GB" dirty="0" err="1" smtClean="0"/>
              <a:t>LondonMetUniversity</a:t>
            </a:r>
            <a:endParaRPr lang="en-GB" dirty="0"/>
          </a:p>
        </p:txBody>
      </p:sp>
      <p:sp>
        <p:nvSpPr>
          <p:cNvPr id="25" name="Text Placeholder 31"/>
          <p:cNvSpPr>
            <a:spLocks noGrp="1"/>
          </p:cNvSpPr>
          <p:nvPr>
            <p:ph type="body" sz="quarter" idx="17" hasCustomPrompt="1"/>
          </p:nvPr>
        </p:nvSpPr>
        <p:spPr>
          <a:xfrm>
            <a:off x="545910" y="6179672"/>
            <a:ext cx="2670175" cy="27781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 dirty="0" smtClean="0"/>
              <a:t>@</a:t>
            </a:r>
            <a:r>
              <a:rPr lang="en-GB" dirty="0" err="1" smtClean="0"/>
              <a:t>LondonMetUni</a:t>
            </a:r>
            <a:endParaRPr lang="en-GB" dirty="0"/>
          </a:p>
        </p:txBody>
      </p:sp>
      <p:sp>
        <p:nvSpPr>
          <p:cNvPr id="35" name="Text Placeholder 25"/>
          <p:cNvSpPr>
            <a:spLocks noGrp="1"/>
          </p:cNvSpPr>
          <p:nvPr>
            <p:ph type="body" sz="quarter" idx="18" hasCustomPrompt="1"/>
          </p:nvPr>
        </p:nvSpPr>
        <p:spPr>
          <a:xfrm>
            <a:off x="374121" y="6469459"/>
            <a:ext cx="5347380" cy="293914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 dirty="0" smtClean="0"/>
              <a:t>London Metropolitan University | 166 – 220 Holloway Road | London N7 8DB  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865359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Shape 304"/>
          <p:cNvPicPr preferRelativeResize="0"/>
          <p:nvPr userDrawn="1"/>
        </p:nvPicPr>
        <p:blipFill rotWithShape="1">
          <a:blip r:embed="rId2">
            <a:alphaModFix/>
          </a:blip>
          <a:srcRect l="12048" r="48" b="915"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" name="Picture 22" descr="London Metropolitan University logo - black with no background sized for A3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000" y="468000"/>
            <a:ext cx="2880360" cy="740664"/>
          </a:xfrm>
          <a:prstGeom prst="rect">
            <a:avLst/>
          </a:prstGeom>
        </p:spPr>
      </p:pic>
      <p:sp>
        <p:nvSpPr>
          <p:cNvPr id="24" name="Shape 92"/>
          <p:cNvSpPr txBox="1"/>
          <p:nvPr userDrawn="1"/>
        </p:nvSpPr>
        <p:spPr>
          <a:xfrm>
            <a:off x="548829" y="6432398"/>
            <a:ext cx="2160240" cy="276998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200" i="0" u="none" strike="noStrike" cap="none" baseline="0" dirty="0">
                <a:solidFill>
                  <a:schemeClr val="tx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@</a:t>
            </a:r>
            <a:r>
              <a:rPr lang="en-US" sz="1200" i="0" u="none" strike="noStrike" cap="none" baseline="0" dirty="0" err="1">
                <a:solidFill>
                  <a:schemeClr val="tx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LondonMetUni</a:t>
            </a:r>
            <a:endParaRPr lang="en-US" sz="1200" i="0" u="none" strike="noStrike" cap="none" baseline="0" dirty="0">
              <a:solidFill>
                <a:schemeClr val="tx1"/>
              </a:solidFill>
              <a:latin typeface="Arial" panose="020B0604020202020204" pitchFamily="34" charset="0"/>
              <a:ea typeface="Helvetica Neue"/>
              <a:cs typeface="Arial" panose="020B0604020202020204" pitchFamily="34" charset="0"/>
              <a:sym typeface="Helvetica Neue"/>
            </a:endParaRPr>
          </a:p>
        </p:txBody>
      </p:sp>
      <p:sp>
        <p:nvSpPr>
          <p:cNvPr id="25" name="Shape 93"/>
          <p:cNvSpPr txBox="1"/>
          <p:nvPr userDrawn="1"/>
        </p:nvSpPr>
        <p:spPr>
          <a:xfrm>
            <a:off x="562348" y="6182175"/>
            <a:ext cx="2146721" cy="276998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200" i="0" u="none" strike="noStrike" cap="none" baseline="0" dirty="0" smtClean="0">
                <a:solidFill>
                  <a:schemeClr val="tx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/</a:t>
            </a:r>
            <a:r>
              <a:rPr lang="en-US" sz="1200" dirty="0" err="1" smtClean="0">
                <a:solidFill>
                  <a:schemeClr val="tx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l</a:t>
            </a:r>
            <a:r>
              <a:rPr lang="en-US" sz="1200" i="0" u="none" strike="noStrike" cap="none" baseline="0" dirty="0" err="1" smtClean="0">
                <a:solidFill>
                  <a:schemeClr val="tx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ondonmetuni</a:t>
            </a:r>
            <a:endParaRPr lang="en-US" sz="1200" i="0" u="none" strike="noStrike" cap="none" baseline="0" dirty="0">
              <a:solidFill>
                <a:schemeClr val="tx1"/>
              </a:solidFill>
              <a:latin typeface="Arial" panose="020B0604020202020204" pitchFamily="34" charset="0"/>
              <a:ea typeface="Helvetica Neue"/>
              <a:cs typeface="Arial" panose="020B0604020202020204" pitchFamily="34" charset="0"/>
              <a:sym typeface="Helvetica Neue"/>
            </a:endParaRPr>
          </a:p>
        </p:txBody>
      </p:sp>
      <p:pic>
        <p:nvPicPr>
          <p:cNvPr id="26" name="Picture 25" descr="Twitter icon.png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479" y="6521068"/>
            <a:ext cx="147600" cy="147600"/>
          </a:xfrm>
          <a:prstGeom prst="rect">
            <a:avLst/>
          </a:prstGeom>
        </p:spPr>
      </p:pic>
      <p:pic>
        <p:nvPicPr>
          <p:cNvPr id="27" name="Picture 26" descr="Facebook icon.png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548" y="6250631"/>
            <a:ext cx="147600" cy="147600"/>
          </a:xfrm>
          <a:prstGeom prst="rect">
            <a:avLst/>
          </a:prstGeom>
        </p:spPr>
      </p:pic>
      <p:sp>
        <p:nvSpPr>
          <p:cNvPr id="28" name="Shape 92"/>
          <p:cNvSpPr txBox="1"/>
          <p:nvPr userDrawn="1"/>
        </p:nvSpPr>
        <p:spPr>
          <a:xfrm>
            <a:off x="366400" y="5905177"/>
            <a:ext cx="2160240" cy="276998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200" dirty="0" err="1">
                <a:solidFill>
                  <a:schemeClr val="tx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l</a:t>
            </a:r>
            <a:r>
              <a:rPr lang="en-US" sz="1200" i="0" u="none" strike="noStrike" cap="none" baseline="0" dirty="0" err="1" smtClean="0">
                <a:solidFill>
                  <a:schemeClr val="tx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ondonmet.ac.uk</a:t>
            </a:r>
            <a:endParaRPr lang="en-US" sz="1200" i="0" u="none" strike="noStrike" cap="none" baseline="0" dirty="0">
              <a:solidFill>
                <a:schemeClr val="tx1"/>
              </a:solidFill>
              <a:latin typeface="Arial" panose="020B0604020202020204" pitchFamily="34" charset="0"/>
              <a:ea typeface="Helvetica Neue"/>
              <a:cs typeface="Arial" panose="020B0604020202020204" pitchFamily="34" charset="0"/>
              <a:sym typeface="Helvetica Neue"/>
            </a:endParaRPr>
          </a:p>
        </p:txBody>
      </p:sp>
      <p:sp>
        <p:nvSpPr>
          <p:cNvPr id="29" name="Title 1"/>
          <p:cNvSpPr>
            <a:spLocks noGrp="1"/>
          </p:cNvSpPr>
          <p:nvPr>
            <p:ph type="title" hasCustomPrompt="1"/>
          </p:nvPr>
        </p:nvSpPr>
        <p:spPr>
          <a:xfrm>
            <a:off x="755642" y="3425077"/>
            <a:ext cx="7886700" cy="1417857"/>
          </a:xfrm>
          <a:solidFill>
            <a:schemeClr val="bg1">
              <a:alpha val="70000"/>
            </a:schemeClr>
          </a:solidFill>
        </p:spPr>
        <p:txBody>
          <a:bodyPr/>
          <a:lstStyle>
            <a:lvl1pPr>
              <a:defRPr baseline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Welcome</a:t>
            </a:r>
            <a:br>
              <a:rPr lang="en-US" dirty="0" smtClean="0"/>
            </a:br>
            <a:r>
              <a:rPr lang="en-US" dirty="0" smtClean="0"/>
              <a:t>London Metropolitan University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28842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Shape 335"/>
          <p:cNvPicPr preferRelativeResize="0"/>
          <p:nvPr userDrawn="1"/>
        </p:nvPicPr>
        <p:blipFill rotWithShape="1">
          <a:blip r:embed="rId2">
            <a:alphaModFix/>
          </a:blip>
          <a:srcRect l="555" r="10545"/>
          <a:stretch/>
        </p:blipFill>
        <p:spPr>
          <a:xfrm>
            <a:off x="0" y="0"/>
            <a:ext cx="9161463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Picture 9" descr="Facebook icon - white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958" y="6263638"/>
            <a:ext cx="147600" cy="147600"/>
          </a:xfrm>
          <a:prstGeom prst="rect">
            <a:avLst/>
          </a:prstGeom>
        </p:spPr>
      </p:pic>
      <p:pic>
        <p:nvPicPr>
          <p:cNvPr id="11" name="Picture 10" descr="Twitter icon - white.png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475" y="6487685"/>
            <a:ext cx="147600" cy="147600"/>
          </a:xfrm>
          <a:prstGeom prst="rect">
            <a:avLst/>
          </a:prstGeom>
        </p:spPr>
      </p:pic>
      <p:pic>
        <p:nvPicPr>
          <p:cNvPr id="12" name="Picture 11" descr="London Metropolitan University logo - white with no background.png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000" y="468000"/>
            <a:ext cx="2880360" cy="740664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>
          <a:xfrm>
            <a:off x="755644" y="3433545"/>
            <a:ext cx="7886700" cy="1417857"/>
          </a:xfrm>
          <a:solidFill>
            <a:schemeClr val="bg1">
              <a:alpha val="70000"/>
            </a:schemeClr>
          </a:solidFill>
        </p:spPr>
        <p:txBody>
          <a:bodyPr/>
          <a:lstStyle>
            <a:lvl1pPr>
              <a:defRPr baseline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Welcome</a:t>
            </a:r>
            <a:br>
              <a:rPr lang="en-US" dirty="0" smtClean="0"/>
            </a:br>
            <a:r>
              <a:rPr lang="en-US" dirty="0" smtClean="0"/>
              <a:t>London Metropolitan University</a:t>
            </a:r>
            <a:endParaRPr lang="en-GB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0" hasCustomPrompt="1"/>
          </p:nvPr>
        </p:nvSpPr>
        <p:spPr>
          <a:xfrm>
            <a:off x="363539" y="5935132"/>
            <a:ext cx="3522662" cy="280988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 smtClean="0"/>
              <a:t>londonmet.ac.uk</a:t>
            </a:r>
          </a:p>
        </p:txBody>
      </p:sp>
      <p:sp>
        <p:nvSpPr>
          <p:cNvPr id="15" name="Text Placeholder 16"/>
          <p:cNvSpPr>
            <a:spLocks noGrp="1"/>
          </p:cNvSpPr>
          <p:nvPr>
            <p:ph type="body" sz="quarter" idx="11" hasCustomPrompt="1"/>
          </p:nvPr>
        </p:nvSpPr>
        <p:spPr>
          <a:xfrm>
            <a:off x="564817" y="6199334"/>
            <a:ext cx="3965575" cy="296333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 dirty="0" smtClean="0"/>
              <a:t>/</a:t>
            </a:r>
            <a:r>
              <a:rPr lang="en-GB" dirty="0" err="1" smtClean="0"/>
              <a:t>londonmetuni</a:t>
            </a:r>
            <a:endParaRPr lang="en-GB" dirty="0"/>
          </a:p>
        </p:txBody>
      </p:sp>
      <p:sp>
        <p:nvSpPr>
          <p:cNvPr id="16" name="Text Placeholder 18"/>
          <p:cNvSpPr>
            <a:spLocks noGrp="1"/>
          </p:cNvSpPr>
          <p:nvPr>
            <p:ph type="body" sz="quarter" idx="12" hasCustomPrompt="1"/>
          </p:nvPr>
        </p:nvSpPr>
        <p:spPr>
          <a:xfrm>
            <a:off x="547883" y="6446436"/>
            <a:ext cx="3276600" cy="279929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 dirty="0" smtClean="0"/>
              <a:t>@</a:t>
            </a:r>
            <a:r>
              <a:rPr lang="en-GB" dirty="0" err="1" smtClean="0"/>
              <a:t>LondonMetUni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441119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Shape 366"/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767" y="0"/>
            <a:ext cx="9143232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Picture 16" descr="Facebook icon - white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075" y="6250631"/>
            <a:ext cx="147600" cy="147600"/>
          </a:xfrm>
          <a:prstGeom prst="rect">
            <a:avLst/>
          </a:prstGeom>
        </p:spPr>
      </p:pic>
      <p:pic>
        <p:nvPicPr>
          <p:cNvPr id="18" name="Picture 17" descr="Twitter icon - white.png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479" y="6512601"/>
            <a:ext cx="147600" cy="147600"/>
          </a:xfrm>
          <a:prstGeom prst="rect">
            <a:avLst/>
          </a:prstGeom>
        </p:spPr>
      </p:pic>
      <p:pic>
        <p:nvPicPr>
          <p:cNvPr id="19" name="Picture 18" descr="London Metropolitan University logo - white with no background.png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000" y="468000"/>
            <a:ext cx="2880360" cy="740664"/>
          </a:xfrm>
          <a:prstGeom prst="rect">
            <a:avLst/>
          </a:prstGeom>
        </p:spPr>
      </p:pic>
      <p:sp>
        <p:nvSpPr>
          <p:cNvPr id="20" name="Title 1"/>
          <p:cNvSpPr>
            <a:spLocks noGrp="1"/>
          </p:cNvSpPr>
          <p:nvPr>
            <p:ph type="title" hasCustomPrompt="1"/>
          </p:nvPr>
        </p:nvSpPr>
        <p:spPr>
          <a:xfrm>
            <a:off x="764106" y="3433545"/>
            <a:ext cx="7886700" cy="1417857"/>
          </a:xfrm>
          <a:solidFill>
            <a:schemeClr val="bg1">
              <a:alpha val="70000"/>
            </a:schemeClr>
          </a:solidFill>
        </p:spPr>
        <p:txBody>
          <a:bodyPr/>
          <a:lstStyle>
            <a:lvl1pPr>
              <a:defRPr baseline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Welcome</a:t>
            </a:r>
            <a:br>
              <a:rPr lang="en-US" dirty="0" smtClean="0"/>
            </a:br>
            <a:r>
              <a:rPr lang="en-US" dirty="0" smtClean="0"/>
              <a:t>London Metropolitan University</a:t>
            </a:r>
            <a:endParaRPr lang="en-GB" dirty="0"/>
          </a:p>
        </p:txBody>
      </p:sp>
      <p:sp>
        <p:nvSpPr>
          <p:cNvPr id="10" name="Text Placeholder 13"/>
          <p:cNvSpPr>
            <a:spLocks noGrp="1"/>
          </p:cNvSpPr>
          <p:nvPr>
            <p:ph type="body" sz="quarter" idx="10" hasCustomPrompt="1"/>
          </p:nvPr>
        </p:nvSpPr>
        <p:spPr>
          <a:xfrm>
            <a:off x="363539" y="5935132"/>
            <a:ext cx="3522662" cy="280988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 smtClean="0"/>
              <a:t>londonmet.ac.uk</a:t>
            </a:r>
          </a:p>
        </p:txBody>
      </p:sp>
      <p:sp>
        <p:nvSpPr>
          <p:cNvPr id="11" name="Text Placeholder 16"/>
          <p:cNvSpPr>
            <a:spLocks noGrp="1"/>
          </p:cNvSpPr>
          <p:nvPr>
            <p:ph type="body" sz="quarter" idx="11" hasCustomPrompt="1"/>
          </p:nvPr>
        </p:nvSpPr>
        <p:spPr>
          <a:xfrm>
            <a:off x="564817" y="6199334"/>
            <a:ext cx="3965575" cy="296333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 dirty="0" smtClean="0"/>
              <a:t>/</a:t>
            </a:r>
            <a:r>
              <a:rPr lang="en-GB" dirty="0" err="1" smtClean="0"/>
              <a:t>londonmetuni</a:t>
            </a:r>
            <a:endParaRPr lang="en-GB" dirty="0"/>
          </a:p>
        </p:txBody>
      </p:sp>
      <p:sp>
        <p:nvSpPr>
          <p:cNvPr id="12" name="Text Placeholder 18"/>
          <p:cNvSpPr>
            <a:spLocks noGrp="1"/>
          </p:cNvSpPr>
          <p:nvPr>
            <p:ph type="body" sz="quarter" idx="12" hasCustomPrompt="1"/>
          </p:nvPr>
        </p:nvSpPr>
        <p:spPr>
          <a:xfrm>
            <a:off x="547883" y="6446436"/>
            <a:ext cx="3276600" cy="279929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 dirty="0" smtClean="0"/>
              <a:t>@</a:t>
            </a:r>
            <a:r>
              <a:rPr lang="en-GB" dirty="0" err="1" smtClean="0"/>
              <a:t>LondonMetUni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891240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dark grey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Facebook icon - white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075" y="6250631"/>
            <a:ext cx="147600" cy="147600"/>
          </a:xfrm>
          <a:prstGeom prst="rect">
            <a:avLst/>
          </a:prstGeom>
        </p:spPr>
      </p:pic>
      <p:pic>
        <p:nvPicPr>
          <p:cNvPr id="10" name="Picture 9" descr="Twitter icon - white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479" y="6521068"/>
            <a:ext cx="147600" cy="147600"/>
          </a:xfrm>
          <a:prstGeom prst="rect">
            <a:avLst/>
          </a:prstGeom>
        </p:spPr>
      </p:pic>
      <p:pic>
        <p:nvPicPr>
          <p:cNvPr id="12" name="Picture 11" descr="London Metropolitan University logo - white with no background.png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000" y="468000"/>
            <a:ext cx="2880360" cy="740664"/>
          </a:xfrm>
          <a:prstGeom prst="rect">
            <a:avLst/>
          </a:prstGeom>
        </p:spPr>
      </p:pic>
      <p:pic>
        <p:nvPicPr>
          <p:cNvPr id="13" name="Picture 12" descr="COSMOS GRAPHIC WHITE.png"/>
          <p:cNvPicPr>
            <a:picLocks noChangeAspect="1"/>
          </p:cNvPicPr>
          <p:nvPr userDrawn="1"/>
        </p:nvPicPr>
        <p:blipFill rotWithShape="1">
          <a:blip r:embed="rId5" cstate="print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62" r="50143"/>
          <a:stretch/>
        </p:blipFill>
        <p:spPr>
          <a:xfrm>
            <a:off x="5964795" y="229716"/>
            <a:ext cx="3179205" cy="6393333"/>
          </a:xfrm>
          <a:prstGeom prst="rect">
            <a:avLst/>
          </a:prstGeom>
          <a:noFill/>
        </p:spPr>
      </p:pic>
      <p:sp>
        <p:nvSpPr>
          <p:cNvPr id="14" name="Title 1"/>
          <p:cNvSpPr>
            <a:spLocks noGrp="1"/>
          </p:cNvSpPr>
          <p:nvPr>
            <p:ph type="title" hasCustomPrompt="1"/>
          </p:nvPr>
        </p:nvSpPr>
        <p:spPr>
          <a:xfrm>
            <a:off x="764108" y="3433543"/>
            <a:ext cx="7886700" cy="1417857"/>
          </a:xfrm>
          <a:solidFill>
            <a:schemeClr val="bg1">
              <a:alpha val="70000"/>
            </a:schemeClr>
          </a:solidFill>
        </p:spPr>
        <p:txBody>
          <a:bodyPr/>
          <a:lstStyle>
            <a:lvl1pPr>
              <a:defRPr baseline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Welcome</a:t>
            </a:r>
            <a:br>
              <a:rPr lang="en-US" dirty="0" smtClean="0"/>
            </a:br>
            <a:r>
              <a:rPr lang="en-US" dirty="0" smtClean="0"/>
              <a:t>London Metropolitan University</a:t>
            </a:r>
            <a:endParaRPr lang="en-GB" dirty="0"/>
          </a:p>
        </p:txBody>
      </p:sp>
      <p:sp>
        <p:nvSpPr>
          <p:cNvPr id="11" name="Text Placeholder 13"/>
          <p:cNvSpPr>
            <a:spLocks noGrp="1"/>
          </p:cNvSpPr>
          <p:nvPr>
            <p:ph type="body" sz="quarter" idx="10" hasCustomPrompt="1"/>
          </p:nvPr>
        </p:nvSpPr>
        <p:spPr>
          <a:xfrm>
            <a:off x="363539" y="5935132"/>
            <a:ext cx="3522662" cy="280988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 smtClean="0"/>
              <a:t>londonmet.ac.uk</a:t>
            </a:r>
          </a:p>
        </p:txBody>
      </p:sp>
      <p:sp>
        <p:nvSpPr>
          <p:cNvPr id="15" name="Text Placeholder 16"/>
          <p:cNvSpPr>
            <a:spLocks noGrp="1"/>
          </p:cNvSpPr>
          <p:nvPr>
            <p:ph type="body" sz="quarter" idx="11" hasCustomPrompt="1"/>
          </p:nvPr>
        </p:nvSpPr>
        <p:spPr>
          <a:xfrm>
            <a:off x="564817" y="6199334"/>
            <a:ext cx="3965575" cy="296333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 dirty="0" smtClean="0"/>
              <a:t>/</a:t>
            </a:r>
            <a:r>
              <a:rPr lang="en-GB" dirty="0" err="1" smtClean="0"/>
              <a:t>londonmetuni</a:t>
            </a:r>
            <a:endParaRPr lang="en-GB" dirty="0"/>
          </a:p>
        </p:txBody>
      </p:sp>
      <p:sp>
        <p:nvSpPr>
          <p:cNvPr id="16" name="Text Placeholder 18"/>
          <p:cNvSpPr>
            <a:spLocks noGrp="1"/>
          </p:cNvSpPr>
          <p:nvPr>
            <p:ph type="body" sz="quarter" idx="12" hasCustomPrompt="1"/>
          </p:nvPr>
        </p:nvSpPr>
        <p:spPr>
          <a:xfrm>
            <a:off x="547883" y="6446436"/>
            <a:ext cx="3276600" cy="279929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 dirty="0" smtClean="0"/>
              <a:t>@</a:t>
            </a:r>
            <a:r>
              <a:rPr lang="en-GB" dirty="0" err="1" smtClean="0"/>
              <a:t>LondonMetUni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252828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5" Type="http://schemas.openxmlformats.org/officeDocument/2006/relationships/slideLayout" Target="../slideLayouts/slideLayout21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3" Type="http://schemas.openxmlformats.org/officeDocument/2006/relationships/slideLayout" Target="../slideLayouts/slideLayout28.xml"/><Relationship Id="rId7" Type="http://schemas.openxmlformats.org/officeDocument/2006/relationships/slideLayout" Target="../slideLayouts/slideLayout32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5" Type="http://schemas.openxmlformats.org/officeDocument/2006/relationships/slideLayout" Target="../slideLayouts/slideLayout30.xml"/><Relationship Id="rId10" Type="http://schemas.openxmlformats.org/officeDocument/2006/relationships/theme" Target="../theme/theme3.xml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5" Type="http://schemas.openxmlformats.org/officeDocument/2006/relationships/slideLayout" Target="../slideLayouts/slideLayout39.xml"/><Relationship Id="rId10" Type="http://schemas.openxmlformats.org/officeDocument/2006/relationships/theme" Target="../theme/theme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1.xml"/><Relationship Id="rId3" Type="http://schemas.openxmlformats.org/officeDocument/2006/relationships/slideLayout" Target="../slideLayouts/slideLayout46.xml"/><Relationship Id="rId7" Type="http://schemas.openxmlformats.org/officeDocument/2006/relationships/slideLayout" Target="../slideLayouts/slideLayout50.xml"/><Relationship Id="rId2" Type="http://schemas.openxmlformats.org/officeDocument/2006/relationships/slideLayout" Target="../slideLayouts/slideLayout45.xml"/><Relationship Id="rId1" Type="http://schemas.openxmlformats.org/officeDocument/2006/relationships/slideLayout" Target="../slideLayouts/slideLayout44.xml"/><Relationship Id="rId6" Type="http://schemas.openxmlformats.org/officeDocument/2006/relationships/slideLayout" Target="../slideLayouts/slideLayout49.xml"/><Relationship Id="rId5" Type="http://schemas.openxmlformats.org/officeDocument/2006/relationships/slideLayout" Target="../slideLayouts/slideLayout48.xml"/><Relationship Id="rId10" Type="http://schemas.openxmlformats.org/officeDocument/2006/relationships/theme" Target="../theme/theme5.xml"/><Relationship Id="rId4" Type="http://schemas.openxmlformats.org/officeDocument/2006/relationships/slideLayout" Target="../slideLayouts/slideLayout47.xml"/><Relationship Id="rId9" Type="http://schemas.openxmlformats.org/officeDocument/2006/relationships/slideLayout" Target="../slideLayouts/slideLayout5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445A86-5E6E-490C-BAD9-788037B9F306}" type="datetimeFigureOut">
              <a:rPr lang="en-GB" smtClean="0"/>
              <a:t>09/09/2016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6F719D-BF59-4D32-B59F-2A5B2CB1137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602342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1" r:id="rId1"/>
    <p:sldLayoutId id="2147483802" r:id="rId2"/>
    <p:sldLayoutId id="2147483803" r:id="rId3"/>
    <p:sldLayoutId id="2147483804" r:id="rId4"/>
    <p:sldLayoutId id="2147483806" r:id="rId5"/>
    <p:sldLayoutId id="2147483807" r:id="rId6"/>
    <p:sldLayoutId id="2147483808" r:id="rId7"/>
    <p:sldLayoutId id="2147483809" r:id="rId8"/>
    <p:sldLayoutId id="2147483751" r:id="rId9"/>
    <p:sldLayoutId id="2147483670" r:id="rId10"/>
    <p:sldLayoutId id="2147483750" r:id="rId11"/>
    <p:sldLayoutId id="2147483754" r:id="rId12"/>
    <p:sldLayoutId id="2147483752" r:id="rId13"/>
    <p:sldLayoutId id="2147483668" r:id="rId14"/>
    <p:sldLayoutId id="2147483669" r:id="rId15"/>
    <p:sldLayoutId id="2147483753" r:id="rId16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501919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7" r:id="rId1"/>
    <p:sldLayoutId id="2147483814" r:id="rId2"/>
    <p:sldLayoutId id="2147483812" r:id="rId3"/>
    <p:sldLayoutId id="2147483813" r:id="rId4"/>
    <p:sldLayoutId id="2147483815" r:id="rId5"/>
    <p:sldLayoutId id="2147483816" r:id="rId6"/>
    <p:sldLayoutId id="2147483811" r:id="rId7"/>
    <p:sldLayoutId id="2147483817" r:id="rId8"/>
    <p:sldLayoutId id="2147483818" r:id="rId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433522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8" r:id="rId1"/>
    <p:sldLayoutId id="2147483827" r:id="rId2"/>
    <p:sldLayoutId id="2147483824" r:id="rId3"/>
    <p:sldLayoutId id="2147483825" r:id="rId4"/>
    <p:sldLayoutId id="2147483828" r:id="rId5"/>
    <p:sldLayoutId id="2147483829" r:id="rId6"/>
    <p:sldLayoutId id="2147483826" r:id="rId7"/>
    <p:sldLayoutId id="2147483830" r:id="rId8"/>
    <p:sldLayoutId id="2147483831" r:id="rId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497892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9" r:id="rId1"/>
    <p:sldLayoutId id="2147483850" r:id="rId2"/>
    <p:sldLayoutId id="2147483847" r:id="rId3"/>
    <p:sldLayoutId id="2147483848" r:id="rId4"/>
    <p:sldLayoutId id="2147483863" r:id="rId5"/>
    <p:sldLayoutId id="2147483864" r:id="rId6"/>
    <p:sldLayoutId id="2147483849" r:id="rId7"/>
    <p:sldLayoutId id="2147483865" r:id="rId8"/>
    <p:sldLayoutId id="2147483866" r:id="rId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837487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0" r:id="rId1"/>
    <p:sldLayoutId id="2147483872" r:id="rId2"/>
    <p:sldLayoutId id="2147483871" r:id="rId3"/>
    <p:sldLayoutId id="2147483868" r:id="rId4"/>
    <p:sldLayoutId id="2147483873" r:id="rId5"/>
    <p:sldLayoutId id="2147483874" r:id="rId6"/>
    <p:sldLayoutId id="2147483869" r:id="rId7"/>
    <p:sldLayoutId id="2147483875" r:id="rId8"/>
    <p:sldLayoutId id="2147483876" r:id="rId9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280" t="-247"/>
          <a:stretch/>
        </p:blipFill>
        <p:spPr>
          <a:xfrm>
            <a:off x="0" y="-85458"/>
            <a:ext cx="9144000" cy="694345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8701" y="1599274"/>
            <a:ext cx="8115300" cy="1702725"/>
          </a:xfrm>
        </p:spPr>
        <p:txBody>
          <a:bodyPr>
            <a:normAutofit/>
          </a:bodyPr>
          <a:lstStyle/>
          <a:p>
            <a:r>
              <a:rPr lang="en-GB" dirty="0" smtClean="0"/>
              <a:t>Start of Year meetings </a:t>
            </a:r>
            <a:br>
              <a:rPr lang="en-GB" dirty="0" smtClean="0"/>
            </a:br>
            <a:r>
              <a:rPr lang="en-GB" sz="2400" dirty="0" smtClean="0"/>
              <a:t> </a:t>
            </a:r>
            <a:br>
              <a:rPr lang="en-GB" sz="2400" dirty="0" smtClean="0"/>
            </a:br>
            <a:endParaRPr lang="en-GB" sz="24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848" y="461472"/>
            <a:ext cx="3062775" cy="786213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511800" y="2522344"/>
            <a:ext cx="3632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1200" dirty="0" smtClean="0">
                <a:solidFill>
                  <a:schemeClr val="bg1"/>
                </a:solidFill>
              </a:rPr>
              <a:t>8 September 2016</a:t>
            </a:r>
          </a:p>
          <a:p>
            <a:pPr algn="r"/>
            <a:r>
              <a:rPr lang="en-GB" sz="1200" dirty="0" smtClean="0">
                <a:solidFill>
                  <a:schemeClr val="bg1"/>
                </a:solidFill>
              </a:rPr>
              <a:t>13 September 2016</a:t>
            </a:r>
          </a:p>
          <a:p>
            <a:pPr algn="r"/>
            <a:r>
              <a:rPr lang="en-GB" sz="1200" dirty="0" smtClean="0">
                <a:solidFill>
                  <a:schemeClr val="bg1"/>
                </a:solidFill>
              </a:rPr>
              <a:t>15 September 2016</a:t>
            </a:r>
            <a:endParaRPr lang="en-GB" sz="1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5354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5434" y="1796575"/>
            <a:ext cx="6251777" cy="3639924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1310173" y="1870880"/>
            <a:ext cx="6251775" cy="3491314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848" y="461473"/>
            <a:ext cx="2919123" cy="749338"/>
          </a:xfrm>
          <a:prstGeom prst="rect">
            <a:avLst/>
          </a:prstGeom>
        </p:spPr>
      </p:pic>
      <p:sp>
        <p:nvSpPr>
          <p:cNvPr id="12" name="Title 1"/>
          <p:cNvSpPr txBox="1">
            <a:spLocks/>
          </p:cNvSpPr>
          <p:nvPr/>
        </p:nvSpPr>
        <p:spPr>
          <a:xfrm>
            <a:off x="636514" y="1565838"/>
            <a:ext cx="7684844" cy="1586867"/>
          </a:xfrm>
          <a:prstGeom prst="rect">
            <a:avLst/>
          </a:prstGeom>
          <a:solidFill>
            <a:schemeClr val="bg2">
              <a:lumMod val="75000"/>
              <a:alpha val="72000"/>
            </a:schemeClr>
          </a:solidFill>
        </p:spPr>
        <p:txBody>
          <a:bodyPr>
            <a:normAutofit fontScale="52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dirty="0" smtClean="0">
                <a:solidFill>
                  <a:schemeClr val="bg1"/>
                </a:solidFill>
              </a:rPr>
              <a:t/>
            </a:r>
            <a:br>
              <a:rPr lang="en-GB" dirty="0" smtClean="0">
                <a:solidFill>
                  <a:schemeClr val="bg1"/>
                </a:solidFill>
              </a:rPr>
            </a:br>
            <a:r>
              <a:rPr lang="en-GB" sz="6000" dirty="0" smtClean="0">
                <a:solidFill>
                  <a:schemeClr val="bg1"/>
                </a:solidFill>
              </a:rPr>
              <a:t>5. Control our costs</a:t>
            </a:r>
            <a:r>
              <a:rPr lang="en-GB" dirty="0" smtClean="0">
                <a:solidFill>
                  <a:schemeClr val="bg1"/>
                </a:solidFill>
              </a:rPr>
              <a:t/>
            </a:r>
            <a:br>
              <a:rPr lang="en-GB" dirty="0" smtClean="0">
                <a:solidFill>
                  <a:schemeClr val="bg1"/>
                </a:solidFill>
              </a:rPr>
            </a:br>
            <a:endParaRPr lang="en-GB" dirty="0" smtClean="0">
              <a:solidFill>
                <a:schemeClr val="bg1"/>
              </a:solidFill>
            </a:endParaRPr>
          </a:p>
          <a:p>
            <a:r>
              <a:rPr lang="en-GB" sz="3800" dirty="0" smtClean="0">
                <a:solidFill>
                  <a:schemeClr val="bg1"/>
                </a:solidFill>
              </a:rPr>
              <a:t>For example: staff costs as a percentage of income</a:t>
            </a:r>
            <a:br>
              <a:rPr lang="en-GB" sz="3800" dirty="0" smtClean="0">
                <a:solidFill>
                  <a:schemeClr val="bg1"/>
                </a:solidFill>
              </a:rPr>
            </a:br>
            <a:r>
              <a:rPr lang="en-GB" sz="3800" dirty="0" smtClean="0">
                <a:solidFill>
                  <a:schemeClr val="bg1"/>
                </a:solidFill>
              </a:rPr>
              <a:t/>
            </a:r>
            <a:br>
              <a:rPr lang="en-GB" sz="3800" dirty="0" smtClean="0">
                <a:solidFill>
                  <a:schemeClr val="bg1"/>
                </a:solidFill>
              </a:rPr>
            </a:br>
            <a:endParaRPr lang="en-GB" sz="3800" dirty="0">
              <a:solidFill>
                <a:schemeClr val="bg1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156349" y="5298393"/>
            <a:ext cx="6722874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GB" sz="2000" b="1" dirty="0"/>
              <a:t>2014 - 67%</a:t>
            </a:r>
          </a:p>
          <a:p>
            <a:pPr algn="ctr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GB" sz="2000" b="1" dirty="0"/>
              <a:t>2016 - </a:t>
            </a:r>
            <a:r>
              <a:rPr lang="en-GB" sz="2000" b="1" dirty="0" smtClean="0"/>
              <a:t>60%</a:t>
            </a:r>
          </a:p>
          <a:p>
            <a:pPr algn="ctr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GB" sz="2000" b="1" dirty="0" smtClean="0"/>
              <a:t>2017 - 54%</a:t>
            </a:r>
          </a:p>
          <a:p>
            <a:pPr algn="ctr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endParaRPr lang="en-GB" sz="2000" b="1" dirty="0"/>
          </a:p>
          <a:p>
            <a:pPr algn="ctr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GB" sz="2000" b="1" dirty="0" smtClean="0"/>
              <a:t>			</a:t>
            </a:r>
            <a:r>
              <a:rPr lang="en-GB" sz="2000" b="1" dirty="0"/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4213805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1212" y="152577"/>
            <a:ext cx="2883658" cy="73768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-47966"/>
            <a:ext cx="9143999" cy="6905966"/>
          </a:xfrm>
          <a:prstGeom prst="rect">
            <a:avLst/>
          </a:prstGeom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573088" y="4535442"/>
            <a:ext cx="7152310" cy="491914"/>
          </a:xfrm>
          <a:prstGeom prst="rect">
            <a:avLst/>
          </a:prstGeom>
          <a:solidFill>
            <a:schemeClr val="bg2">
              <a:lumMod val="50000"/>
              <a:alpha val="70000"/>
            </a:schemeClr>
          </a:solidFill>
        </p:spPr>
        <p:txBody>
          <a:bodyPr vert="horz" lIns="91440" tIns="45720" rIns="91440" bIns="45720" rtlCol="0" anchor="b">
            <a:normAutofit fontScale="2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b="1" i="0" kern="1200" baseline="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</a:lstStyle>
          <a:p>
            <a:pPr>
              <a:lnSpc>
                <a:spcPct val="120000"/>
              </a:lnSpc>
              <a:spcBef>
                <a:spcPts val="1200"/>
              </a:spcBef>
              <a:spcAft>
                <a:spcPts val="300"/>
              </a:spcAft>
            </a:pPr>
            <a:endParaRPr lang="en-GB" sz="11200" dirty="0" smtClean="0">
              <a:solidFill>
                <a:schemeClr val="bg1"/>
              </a:solidFill>
            </a:endParaRPr>
          </a:p>
          <a:p>
            <a:pPr>
              <a:lnSpc>
                <a:spcPct val="120000"/>
              </a:lnSpc>
              <a:spcBef>
                <a:spcPts val="1200"/>
              </a:spcBef>
              <a:spcAft>
                <a:spcPts val="300"/>
              </a:spcAft>
            </a:pPr>
            <a:endParaRPr lang="en-GB" sz="11200" dirty="0">
              <a:solidFill>
                <a:schemeClr val="bg1"/>
              </a:solidFill>
            </a:endParaRPr>
          </a:p>
          <a:p>
            <a:pPr>
              <a:lnSpc>
                <a:spcPct val="120000"/>
              </a:lnSpc>
              <a:spcBef>
                <a:spcPts val="1200"/>
              </a:spcBef>
              <a:spcAft>
                <a:spcPts val="300"/>
              </a:spcAft>
            </a:pPr>
            <a:endParaRPr lang="en-GB" sz="11200" dirty="0" smtClean="0">
              <a:solidFill>
                <a:schemeClr val="bg1"/>
              </a:solidFill>
            </a:endParaRPr>
          </a:p>
          <a:p>
            <a:pPr>
              <a:lnSpc>
                <a:spcPct val="120000"/>
              </a:lnSpc>
              <a:spcBef>
                <a:spcPts val="1200"/>
              </a:spcBef>
              <a:spcAft>
                <a:spcPts val="300"/>
              </a:spcAft>
            </a:pPr>
            <a:r>
              <a:rPr lang="en-GB" sz="11200" dirty="0" smtClean="0">
                <a:solidFill>
                  <a:schemeClr val="bg1"/>
                </a:solidFill>
              </a:rPr>
              <a:t>6. Repair London Met’s reputation by:</a:t>
            </a:r>
            <a:endParaRPr lang="en-GB" sz="8000" dirty="0">
              <a:solidFill>
                <a:schemeClr val="bg1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73088" y="5027356"/>
            <a:ext cx="7152310" cy="1323439"/>
          </a:xfrm>
          <a:prstGeom prst="rect">
            <a:avLst/>
          </a:prstGeom>
          <a:solidFill>
            <a:schemeClr val="bg2">
              <a:lumMod val="50000"/>
              <a:alpha val="70000"/>
            </a:schemeClr>
          </a:solidFill>
        </p:spPr>
        <p:txBody>
          <a:bodyPr wrap="square" rtlCol="0">
            <a:spAutoFit/>
          </a:bodyPr>
          <a:lstStyle/>
          <a:p>
            <a:pPr lvl="0"/>
            <a:r>
              <a:rPr lang="en-GB" sz="2000" dirty="0">
                <a:solidFill>
                  <a:prstClr val="white"/>
                </a:solidFill>
              </a:rPr>
              <a:t>Improved outcomes for our students</a:t>
            </a:r>
          </a:p>
          <a:p>
            <a:pPr lvl="0"/>
            <a:r>
              <a:rPr lang="en-GB" sz="2000" dirty="0">
                <a:solidFill>
                  <a:prstClr val="white"/>
                </a:solidFill>
              </a:rPr>
              <a:t>No compliance errors</a:t>
            </a:r>
          </a:p>
          <a:p>
            <a:pPr lvl="0"/>
            <a:r>
              <a:rPr lang="en-GB" sz="2000" dirty="0">
                <a:solidFill>
                  <a:prstClr val="white"/>
                </a:solidFill>
              </a:rPr>
              <a:t>Contributing to the community, the city and the world through our </a:t>
            </a:r>
            <a:r>
              <a:rPr lang="en-GB" sz="2000" dirty="0" smtClean="0">
                <a:solidFill>
                  <a:prstClr val="white"/>
                </a:solidFill>
              </a:rPr>
              <a:t>scholarship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960483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38553" y="1425960"/>
            <a:ext cx="7431779" cy="573838"/>
          </a:xfrm>
        </p:spPr>
        <p:txBody>
          <a:bodyPr>
            <a:noAutofit/>
          </a:bodyPr>
          <a:lstStyle/>
          <a:p>
            <a:r>
              <a:rPr lang="en-GB" sz="3200" dirty="0" smtClean="0"/>
              <a:t>Six things which matter in 2016-17</a:t>
            </a:r>
            <a:endParaRPr lang="en-GB" sz="32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GB" sz="3200" dirty="0" smtClean="0"/>
              <a:t>1.	Teach with quality and care</a:t>
            </a: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GB" sz="3200" dirty="0" smtClean="0"/>
              <a:t>2.	Improve student outcomes</a:t>
            </a: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GB" sz="3200" dirty="0" smtClean="0"/>
              <a:t>3.	Increase enrolments</a:t>
            </a: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GB" sz="3200" dirty="0" smtClean="0"/>
              <a:t>4.	Grow our income	</a:t>
            </a: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GB" sz="3200" dirty="0" smtClean="0"/>
              <a:t>5.	Control our costs</a:t>
            </a: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GB" sz="3200" dirty="0" smtClean="0"/>
              <a:t>6.	Repair London Met’s reputation</a:t>
            </a:r>
            <a:endParaRPr lang="en-GB" sz="3200" dirty="0"/>
          </a:p>
        </p:txBody>
      </p:sp>
    </p:spTree>
    <p:extLst>
      <p:ext uri="{BB962C8B-B14F-4D97-AF65-F5344CB8AC3E}">
        <p14:creationId xmlns:p14="http://schemas.microsoft.com/office/powerpoint/2010/main" val="1031102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323" t="-2866"/>
          <a:stretch/>
        </p:blipFill>
        <p:spPr>
          <a:xfrm>
            <a:off x="-85459" y="-328188"/>
            <a:ext cx="9502925" cy="7293010"/>
          </a:xfrm>
          <a:prstGeom prst="rect">
            <a:avLst/>
          </a:prstGeom>
          <a:effectLst>
            <a:outerShdw blurRad="50800" dist="50800" dir="5400000" algn="ctr" rotWithShape="0">
              <a:srgbClr val="000000"/>
            </a:outerShdw>
          </a:effec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2425" y="563342"/>
            <a:ext cx="2877561" cy="743776"/>
          </a:xfrm>
          <a:prstGeom prst="rect">
            <a:avLst/>
          </a:prstGeom>
        </p:spPr>
      </p:pic>
      <p:sp>
        <p:nvSpPr>
          <p:cNvPr id="12" name="Title 1"/>
          <p:cNvSpPr txBox="1">
            <a:spLocks/>
          </p:cNvSpPr>
          <p:nvPr/>
        </p:nvSpPr>
        <p:spPr>
          <a:xfrm>
            <a:off x="279257" y="2702104"/>
            <a:ext cx="3060729" cy="1518556"/>
          </a:xfrm>
          <a:prstGeom prst="rect">
            <a:avLst/>
          </a:prstGeom>
          <a:solidFill>
            <a:schemeClr val="tx2">
              <a:alpha val="70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 baseline="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GB" sz="1800" dirty="0" smtClean="0"/>
              <a:t>Achievements </a:t>
            </a:r>
            <a:r>
              <a:rPr lang="en-GB" sz="1800" dirty="0"/>
              <a:t>2015-16 </a:t>
            </a:r>
          </a:p>
          <a:p>
            <a:pPr marL="285750" indent="-285750">
              <a:buFontTx/>
              <a:buChar char="-"/>
            </a:pPr>
            <a:endParaRPr lang="en-GB" sz="1800" dirty="0"/>
          </a:p>
          <a:p>
            <a:r>
              <a:rPr lang="en-GB" sz="1800" dirty="0"/>
              <a:t>Priorities for year ahead</a:t>
            </a:r>
          </a:p>
          <a:p>
            <a:pPr marL="285750" indent="-285750">
              <a:buFontTx/>
              <a:buChar char="-"/>
            </a:pPr>
            <a:endParaRPr lang="en-GB" sz="1800" dirty="0"/>
          </a:p>
          <a:p>
            <a:r>
              <a:rPr lang="en-GB" sz="1800" dirty="0"/>
              <a:t>What matters in </a:t>
            </a:r>
            <a:r>
              <a:rPr lang="en-GB" sz="1800" dirty="0" smtClean="0"/>
              <a:t>2016-17</a:t>
            </a:r>
            <a:r>
              <a:rPr lang="en-GB" sz="1800" dirty="0"/>
              <a:t>? </a:t>
            </a:r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279257" y="1592776"/>
            <a:ext cx="5104593" cy="1109328"/>
          </a:xfrm>
          <a:prstGeom prst="rect">
            <a:avLst/>
          </a:prstGeom>
          <a:solidFill>
            <a:schemeClr val="tx2">
              <a:alpha val="70000"/>
            </a:schemeClr>
          </a:solidFill>
        </p:spPr>
        <p:txBody>
          <a:bodyPr vert="horz" lIns="91440" tIns="45720" rIns="91440" bIns="45720" rtlCol="0" anchor="ctr">
            <a:normAutofit fontScale="975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 baseline="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GB" dirty="0" smtClean="0"/>
              <a:t>Lots done, lots to do</a:t>
            </a:r>
            <a:br>
              <a:rPr lang="en-GB" dirty="0" smtClean="0"/>
            </a:br>
            <a:endParaRPr lang="en-GB" sz="2200" dirty="0"/>
          </a:p>
        </p:txBody>
      </p:sp>
    </p:spTree>
    <p:extLst>
      <p:ext uri="{BB962C8B-B14F-4D97-AF65-F5344CB8AC3E}">
        <p14:creationId xmlns:p14="http://schemas.microsoft.com/office/powerpoint/2010/main" val="1809104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17504" y="0"/>
            <a:ext cx="11779008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8045" y="4095575"/>
            <a:ext cx="7924815" cy="1413934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1. Teach with quality and care</a:t>
            </a:r>
            <a:br>
              <a:rPr lang="en-GB" dirty="0" smtClean="0"/>
            </a:br>
            <a:r>
              <a:rPr lang="en-GB" dirty="0" smtClean="0"/>
              <a:t/>
            </a:r>
            <a:br>
              <a:rPr lang="en-GB" dirty="0" smtClean="0"/>
            </a:br>
            <a:endParaRPr lang="en-GB" sz="22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0037" y="476283"/>
            <a:ext cx="2877561" cy="74377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32659" y="4655422"/>
            <a:ext cx="289053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solidFill>
                  <a:schemeClr val="bg1"/>
                </a:solidFill>
              </a:rPr>
              <a:t>The teaching in my class</a:t>
            </a:r>
            <a:br>
              <a:rPr lang="en-GB" dirty="0">
                <a:solidFill>
                  <a:schemeClr val="bg1"/>
                </a:solidFill>
              </a:rPr>
            </a:br>
            <a:r>
              <a:rPr lang="en-GB" dirty="0">
                <a:solidFill>
                  <a:schemeClr val="bg1"/>
                </a:solidFill>
              </a:rPr>
              <a:t>Assessment and feedback</a:t>
            </a:r>
            <a:br>
              <a:rPr lang="en-GB" dirty="0">
                <a:solidFill>
                  <a:schemeClr val="bg1"/>
                </a:solidFill>
              </a:rPr>
            </a:br>
            <a:r>
              <a:rPr lang="en-GB" dirty="0">
                <a:solidFill>
                  <a:schemeClr val="bg1"/>
                </a:solidFill>
              </a:rPr>
              <a:t>Academic support </a:t>
            </a:r>
          </a:p>
        </p:txBody>
      </p:sp>
    </p:spTree>
    <p:extLst>
      <p:ext uri="{BB962C8B-B14F-4D97-AF65-F5344CB8AC3E}">
        <p14:creationId xmlns:p14="http://schemas.microsoft.com/office/powerpoint/2010/main" val="3073399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ubtitle 10"/>
          <p:cNvSpPr>
            <a:spLocks noGrp="1"/>
          </p:cNvSpPr>
          <p:nvPr>
            <p:ph type="subTitle" idx="4294967295"/>
          </p:nvPr>
        </p:nvSpPr>
        <p:spPr>
          <a:xfrm>
            <a:off x="0" y="2136775"/>
            <a:ext cx="7423150" cy="4159250"/>
          </a:xfrm>
        </p:spPr>
        <p:txBody>
          <a:bodyPr/>
          <a:lstStyle/>
          <a:p>
            <a:endParaRPr lang="en-GB" sz="1800" b="1" dirty="0" smtClean="0"/>
          </a:p>
          <a:p>
            <a:pPr>
              <a:buClr>
                <a:schemeClr val="bg1"/>
              </a:buClr>
            </a:pPr>
            <a:endParaRPr lang="en-GB" dirty="0" smtClean="0"/>
          </a:p>
        </p:txBody>
      </p:sp>
      <p:graphicFrame>
        <p:nvGraphicFramePr>
          <p:cNvPr id="15" name="Chart 1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85953821"/>
              </p:ext>
            </p:extLst>
          </p:nvPr>
        </p:nvGraphicFramePr>
        <p:xfrm>
          <a:off x="796695" y="1219248"/>
          <a:ext cx="7557903" cy="551476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0" name="TextBox 19"/>
          <p:cNvSpPr txBox="1"/>
          <p:nvPr/>
        </p:nvSpPr>
        <p:spPr>
          <a:xfrm>
            <a:off x="2492161" y="2933965"/>
            <a:ext cx="38243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84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132" y="322677"/>
            <a:ext cx="2919123" cy="749338"/>
          </a:xfrm>
          <a:prstGeom prst="rect">
            <a:avLst/>
          </a:prstGeom>
        </p:spPr>
      </p:pic>
      <p:sp>
        <p:nvSpPr>
          <p:cNvPr id="14" name="TextBox 1"/>
          <p:cNvSpPr txBox="1"/>
          <p:nvPr/>
        </p:nvSpPr>
        <p:spPr>
          <a:xfrm>
            <a:off x="4510006" y="1886466"/>
            <a:ext cx="3161654" cy="212093"/>
          </a:xfrm>
          <a:prstGeom prst="rect">
            <a:avLst/>
          </a:prstGeom>
          <a:effectLst/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GB" sz="1200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    </a:t>
            </a:r>
            <a:r>
              <a:rPr lang="en-GB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NSS</a:t>
            </a:r>
            <a:r>
              <a:rPr lang="en-GB" sz="1200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2016 UNIVERSITY BENCHMARK </a:t>
            </a:r>
            <a:endParaRPr lang="en-GB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4648984" y="1980039"/>
            <a:ext cx="66851" cy="67622"/>
          </a:xfrm>
          <a:prstGeom prst="rect">
            <a:avLst/>
          </a:prstGeom>
          <a:solidFill>
            <a:schemeClr val="accent5">
              <a:lumMod val="90000"/>
              <a:lumOff val="10000"/>
            </a:schemeClr>
          </a:solidFill>
          <a:ln>
            <a:solidFill>
              <a:schemeClr val="accent5">
                <a:lumMod val="90000"/>
                <a:lumOff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2515408" y="3179968"/>
            <a:ext cx="305283" cy="3039758"/>
          </a:xfrm>
          <a:prstGeom prst="rect">
            <a:avLst/>
          </a:prstGeom>
          <a:solidFill>
            <a:schemeClr val="accent5">
              <a:lumMod val="90000"/>
              <a:lumOff val="10000"/>
            </a:schemeClr>
          </a:solidFill>
          <a:ln w="6350">
            <a:noFill/>
          </a:ln>
          <a:effectLst>
            <a:glow>
              <a:schemeClr val="accent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61084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14" grpId="0"/>
      <p:bldP spid="17" grpId="0" animBg="1"/>
      <p:bldP spid="1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2228" y="4423067"/>
            <a:ext cx="7924815" cy="1413934"/>
          </a:xfrm>
        </p:spPr>
        <p:txBody>
          <a:bodyPr/>
          <a:lstStyle/>
          <a:p>
            <a:r>
              <a:rPr lang="en-GB" dirty="0" smtClean="0"/>
              <a:t>Start of Year meetings </a:t>
            </a:r>
            <a:br>
              <a:rPr lang="en-GB" dirty="0" smtClean="0"/>
            </a:br>
            <a:r>
              <a:rPr lang="en-GB" sz="2400" dirty="0" smtClean="0"/>
              <a:t>[change for each] September, 2016</a:t>
            </a:r>
            <a:endParaRPr lang="en-GB" sz="2400" dirty="0"/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493" y="469291"/>
            <a:ext cx="2880366" cy="74066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577"/>
            <a:ext cx="9144000" cy="685542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1493" y="472277"/>
            <a:ext cx="2883658" cy="737680"/>
          </a:xfrm>
          <a:prstGeom prst="rect">
            <a:avLst/>
          </a:prstGeom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854628" y="4420366"/>
            <a:ext cx="7924815" cy="1920613"/>
          </a:xfrm>
          <a:prstGeom prst="rect">
            <a:avLst/>
          </a:prstGeom>
          <a:solidFill>
            <a:schemeClr val="tx2">
              <a:alpha val="70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 baseline="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GB" sz="3600" dirty="0" smtClean="0"/>
              <a:t>2. Improve student outcomes</a:t>
            </a:r>
          </a:p>
          <a:p>
            <a:endParaRPr lang="en-GB" sz="3600" dirty="0" smtClean="0"/>
          </a:p>
          <a:p>
            <a:endParaRPr lang="en-GB" sz="3600" dirty="0"/>
          </a:p>
          <a:p>
            <a:endParaRPr lang="en-GB" sz="3600" dirty="0"/>
          </a:p>
        </p:txBody>
      </p:sp>
      <p:sp>
        <p:nvSpPr>
          <p:cNvPr id="5" name="TextBox 4"/>
          <p:cNvSpPr txBox="1"/>
          <p:nvPr/>
        </p:nvSpPr>
        <p:spPr>
          <a:xfrm>
            <a:off x="854628" y="4900519"/>
            <a:ext cx="664003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chemeClr val="bg1"/>
                </a:solidFill>
              </a:rPr>
              <a:t>Relentless </a:t>
            </a:r>
            <a:r>
              <a:rPr lang="en-GB" dirty="0">
                <a:solidFill>
                  <a:schemeClr val="bg1"/>
                </a:solidFill>
              </a:rPr>
              <a:t>focus on quality</a:t>
            </a:r>
          </a:p>
          <a:p>
            <a:r>
              <a:rPr lang="en-GB" dirty="0">
                <a:solidFill>
                  <a:schemeClr val="bg1"/>
                </a:solidFill>
              </a:rPr>
              <a:t>Reduce drop outs, increase continuation rates, for all</a:t>
            </a:r>
          </a:p>
          <a:p>
            <a:r>
              <a:rPr lang="en-GB" dirty="0">
                <a:solidFill>
                  <a:schemeClr val="bg1"/>
                </a:solidFill>
              </a:rPr>
              <a:t>Good completions </a:t>
            </a:r>
          </a:p>
          <a:p>
            <a:r>
              <a:rPr lang="en-GB" dirty="0">
                <a:solidFill>
                  <a:schemeClr val="bg1"/>
                </a:solidFill>
              </a:rPr>
              <a:t>Graduate employment </a:t>
            </a:r>
            <a:r>
              <a:rPr lang="en-GB" dirty="0" smtClean="0">
                <a:solidFill>
                  <a:schemeClr val="bg1"/>
                </a:solidFill>
              </a:rPr>
              <a:t>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294615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ubtitle 10"/>
          <p:cNvSpPr>
            <a:spLocks noGrp="1"/>
          </p:cNvSpPr>
          <p:nvPr>
            <p:ph type="subTitle" idx="4294967295"/>
          </p:nvPr>
        </p:nvSpPr>
        <p:spPr>
          <a:xfrm>
            <a:off x="0" y="2136775"/>
            <a:ext cx="7423150" cy="4159250"/>
          </a:xfrm>
        </p:spPr>
        <p:txBody>
          <a:bodyPr/>
          <a:lstStyle/>
          <a:p>
            <a:endParaRPr lang="en-GB" sz="1800" b="1" dirty="0" smtClean="0"/>
          </a:p>
          <a:p>
            <a:pPr>
              <a:buClr>
                <a:schemeClr val="bg1"/>
              </a:buClr>
            </a:pPr>
            <a:endParaRPr lang="en-GB" dirty="0" smtClean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848" y="340462"/>
            <a:ext cx="2919123" cy="749338"/>
          </a:xfrm>
          <a:prstGeom prst="rect">
            <a:avLst/>
          </a:prstGeom>
        </p:spPr>
      </p:pic>
      <p:graphicFrame>
        <p:nvGraphicFramePr>
          <p:cNvPr id="10" name="Chart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61259408"/>
              </p:ext>
            </p:extLst>
          </p:nvPr>
        </p:nvGraphicFramePr>
        <p:xfrm>
          <a:off x="709463" y="1364474"/>
          <a:ext cx="8102794" cy="505069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Rectangle 4"/>
          <p:cNvSpPr/>
          <p:nvPr/>
        </p:nvSpPr>
        <p:spPr>
          <a:xfrm>
            <a:off x="4188443" y="3544217"/>
            <a:ext cx="751615" cy="2525094"/>
          </a:xfrm>
          <a:prstGeom prst="rect">
            <a:avLst/>
          </a:prstGeom>
          <a:solidFill>
            <a:schemeClr val="accent5">
              <a:lumMod val="90000"/>
              <a:lumOff val="10000"/>
            </a:schemeClr>
          </a:solidFill>
          <a:ln w="6350">
            <a:noFill/>
          </a:ln>
          <a:effectLst>
            <a:glow>
              <a:schemeClr val="accent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6" name="TextBox 2"/>
          <p:cNvSpPr txBox="1"/>
          <p:nvPr/>
        </p:nvSpPr>
        <p:spPr>
          <a:xfrm>
            <a:off x="4327903" y="3320511"/>
            <a:ext cx="488193" cy="216978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GB" sz="1200" dirty="0" smtClean="0">
                <a:solidFill>
                  <a:schemeClr val="tx1"/>
                </a:solidFill>
              </a:rPr>
              <a:t>90.1</a:t>
            </a:r>
            <a:endParaRPr lang="en-GB" sz="1200" dirty="0">
              <a:solidFill>
                <a:schemeClr val="tx1"/>
              </a:solidFill>
            </a:endParaRPr>
          </a:p>
        </p:txBody>
      </p:sp>
      <p:sp>
        <p:nvSpPr>
          <p:cNvPr id="8" name="TextBox 1"/>
          <p:cNvSpPr txBox="1"/>
          <p:nvPr/>
        </p:nvSpPr>
        <p:spPr>
          <a:xfrm>
            <a:off x="5184182" y="2136775"/>
            <a:ext cx="3262394" cy="209199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GB" sz="1200" dirty="0" smtClean="0"/>
              <a:t>    DLHE 14-15 UNIVERSITY BENCHMARK</a:t>
            </a:r>
            <a:endParaRPr lang="en-GB" sz="1200" dirty="0"/>
          </a:p>
        </p:txBody>
      </p:sp>
      <p:sp>
        <p:nvSpPr>
          <p:cNvPr id="9" name="Rectangle 8"/>
          <p:cNvSpPr/>
          <p:nvPr/>
        </p:nvSpPr>
        <p:spPr>
          <a:xfrm>
            <a:off x="5323667" y="2228263"/>
            <a:ext cx="79083" cy="92226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38365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8" grpId="0"/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ubtitle 10"/>
          <p:cNvSpPr>
            <a:spLocks noGrp="1"/>
          </p:cNvSpPr>
          <p:nvPr>
            <p:ph type="subTitle" idx="4294967295"/>
          </p:nvPr>
        </p:nvSpPr>
        <p:spPr>
          <a:xfrm>
            <a:off x="0" y="2136775"/>
            <a:ext cx="7423150" cy="4159250"/>
          </a:xfrm>
        </p:spPr>
        <p:txBody>
          <a:bodyPr/>
          <a:lstStyle/>
          <a:p>
            <a:endParaRPr lang="en-GB" sz="1800" b="1" dirty="0" smtClean="0"/>
          </a:p>
          <a:p>
            <a:pPr>
              <a:buClr>
                <a:schemeClr val="bg1"/>
              </a:buClr>
            </a:pPr>
            <a:endParaRPr lang="en-GB" dirty="0" smtClean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966" y="340462"/>
            <a:ext cx="2919123" cy="749338"/>
          </a:xfrm>
          <a:prstGeom prst="rect">
            <a:avLst/>
          </a:prstGeom>
        </p:spPr>
      </p:pic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22348610"/>
              </p:ext>
            </p:extLst>
          </p:nvPr>
        </p:nvGraphicFramePr>
        <p:xfrm>
          <a:off x="562966" y="1743075"/>
          <a:ext cx="7914607" cy="449499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683779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06824" y="0"/>
            <a:ext cx="10306373" cy="6858000"/>
          </a:xfrm>
          <a:prstGeom prst="rect">
            <a:avLst/>
          </a:prstGeom>
        </p:spPr>
      </p:pic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622062" y="4794452"/>
            <a:ext cx="7979343" cy="1589256"/>
          </a:xfrm>
        </p:spPr>
        <p:txBody>
          <a:bodyPr>
            <a:normAutofit/>
          </a:bodyPr>
          <a:lstStyle/>
          <a:p>
            <a:r>
              <a:rPr lang="en-GB" dirty="0" smtClean="0"/>
              <a:t>3. Increase enrolments</a:t>
            </a:r>
            <a:br>
              <a:rPr lang="en-GB" dirty="0" smtClean="0"/>
            </a:br>
            <a:r>
              <a:rPr lang="en-GB" dirty="0" smtClean="0"/>
              <a:t> </a:t>
            </a:r>
            <a:br>
              <a:rPr lang="en-GB" dirty="0" smtClean="0"/>
            </a:br>
            <a:endParaRPr lang="en-GB" sz="2200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845" y="597478"/>
            <a:ext cx="2880366" cy="740666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845750" y="638370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GB" dirty="0"/>
          </a:p>
        </p:txBody>
      </p:sp>
      <p:sp>
        <p:nvSpPr>
          <p:cNvPr id="3" name="TextBox 2"/>
          <p:cNvSpPr txBox="1"/>
          <p:nvPr/>
        </p:nvSpPr>
        <p:spPr>
          <a:xfrm>
            <a:off x="3802879" y="6101697"/>
            <a:ext cx="4042160" cy="3845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sp>
        <p:nvSpPr>
          <p:cNvPr id="4" name="TextBox 3"/>
          <p:cNvSpPr txBox="1"/>
          <p:nvPr/>
        </p:nvSpPr>
        <p:spPr>
          <a:xfrm>
            <a:off x="722974" y="5442451"/>
            <a:ext cx="6310215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prstClr val="white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To existing portfolio </a:t>
            </a:r>
            <a:br>
              <a:rPr lang="en-GB" b="1" dirty="0">
                <a:solidFill>
                  <a:prstClr val="white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</a:br>
            <a:r>
              <a:rPr lang="en-GB" b="1" dirty="0">
                <a:solidFill>
                  <a:prstClr val="white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Through new products, such as degree apprenticeships</a:t>
            </a:r>
            <a:br>
              <a:rPr lang="en-GB" b="1" dirty="0">
                <a:solidFill>
                  <a:prstClr val="white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</a:br>
            <a:r>
              <a:rPr lang="en-GB" sz="2000" b="1" dirty="0">
                <a:solidFill>
                  <a:prstClr val="white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/>
            </a:r>
            <a:br>
              <a:rPr lang="en-GB" sz="2000" b="1" dirty="0">
                <a:solidFill>
                  <a:prstClr val="white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</a:b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939917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350378" y="6007693"/>
            <a:ext cx="350377" cy="709301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0755" y="5085119"/>
            <a:ext cx="7886700" cy="1417857"/>
          </a:xfrm>
          <a:solidFill>
            <a:schemeClr val="bg2">
              <a:lumMod val="50000"/>
              <a:alpha val="70000"/>
            </a:schemeClr>
          </a:solidFill>
        </p:spPr>
        <p:txBody>
          <a:bodyPr>
            <a:normAutofit fontScale="90000"/>
          </a:bodyPr>
          <a:lstStyle/>
          <a:p>
            <a:pPr lvl="0"/>
            <a:r>
              <a:rPr lang="en-GB" sz="3600" dirty="0" smtClean="0">
                <a:solidFill>
                  <a:schemeClr val="bg1"/>
                </a:solidFill>
              </a:rPr>
              <a:t>4. Grow </a:t>
            </a:r>
            <a:r>
              <a:rPr lang="en-GB" sz="3600" dirty="0">
                <a:solidFill>
                  <a:schemeClr val="bg1"/>
                </a:solidFill>
              </a:rPr>
              <a:t>our income through</a:t>
            </a:r>
            <a:r>
              <a:rPr lang="en-GB" sz="3600" dirty="0" smtClean="0">
                <a:solidFill>
                  <a:schemeClr val="bg1"/>
                </a:solidFill>
              </a:rPr>
              <a:t>:</a:t>
            </a:r>
            <a:br>
              <a:rPr lang="en-GB" sz="3600" dirty="0" smtClean="0">
                <a:solidFill>
                  <a:schemeClr val="bg1"/>
                </a:solidFill>
              </a:rPr>
            </a:br>
            <a:r>
              <a:rPr lang="en-GB" sz="3600" dirty="0" smtClean="0">
                <a:solidFill>
                  <a:schemeClr val="bg1"/>
                </a:solidFill>
              </a:rPr>
              <a:t/>
            </a:r>
            <a:br>
              <a:rPr lang="en-GB" sz="3600" dirty="0" smtClean="0">
                <a:solidFill>
                  <a:schemeClr val="bg1"/>
                </a:solidFill>
              </a:rPr>
            </a:br>
            <a:r>
              <a:rPr lang="en-GB" sz="2400" dirty="0">
                <a:solidFill>
                  <a:schemeClr val="bg1"/>
                </a:solidFill>
              </a:rPr>
              <a:t/>
            </a:r>
            <a:br>
              <a:rPr lang="en-GB" sz="2400" dirty="0">
                <a:solidFill>
                  <a:schemeClr val="bg1"/>
                </a:solidFill>
              </a:rPr>
            </a:br>
            <a:endParaRPr lang="en-GB" sz="2200" dirty="0">
              <a:solidFill>
                <a:schemeClr val="bg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00755" y="5579646"/>
            <a:ext cx="581114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bg1"/>
                </a:solidFill>
              </a:rPr>
              <a:t>Increased enrolments to existing portfolio</a:t>
            </a:r>
            <a:br>
              <a:rPr lang="en-GB" dirty="0">
                <a:solidFill>
                  <a:schemeClr val="bg1"/>
                </a:solidFill>
              </a:rPr>
            </a:br>
            <a:r>
              <a:rPr lang="en-GB" dirty="0">
                <a:solidFill>
                  <a:schemeClr val="bg1"/>
                </a:solidFill>
              </a:rPr>
              <a:t>New products, such as degree apprenticeships</a:t>
            </a:r>
            <a:br>
              <a:rPr lang="en-GB" dirty="0">
                <a:solidFill>
                  <a:schemeClr val="bg1"/>
                </a:solidFill>
              </a:rPr>
            </a:br>
            <a:r>
              <a:rPr lang="en-GB" dirty="0" smtClean="0">
                <a:solidFill>
                  <a:schemeClr val="bg1"/>
                </a:solidFill>
              </a:rPr>
              <a:t>Research and consultancy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504984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theme/theme1.xml><?xml version="1.0" encoding="utf-8"?>
<a:theme xmlns:a="http://schemas.openxmlformats.org/drawingml/2006/main" name="Title slide">
  <a:themeElements>
    <a:clrScheme name="London Met Palette">
      <a:dk1>
        <a:srgbClr val="231F20"/>
      </a:dk1>
      <a:lt1>
        <a:sysClr val="window" lastClr="FFFFFF"/>
      </a:lt1>
      <a:dk2>
        <a:srgbClr val="444448"/>
      </a:dk2>
      <a:lt2>
        <a:srgbClr val="CBC8C8"/>
      </a:lt2>
      <a:accent1>
        <a:srgbClr val="FF9A32"/>
      </a:accent1>
      <a:accent2>
        <a:srgbClr val="D8484B"/>
      </a:accent2>
      <a:accent3>
        <a:srgbClr val="009A72"/>
      </a:accent3>
      <a:accent4>
        <a:srgbClr val="FBCF00"/>
      </a:accent4>
      <a:accent5>
        <a:srgbClr val="00225B"/>
      </a:accent5>
      <a:accent6>
        <a:srgbClr val="970A2F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ontent slides - basic">
  <a:themeElements>
    <a:clrScheme name="London Met Palette">
      <a:dk1>
        <a:srgbClr val="231F20"/>
      </a:dk1>
      <a:lt1>
        <a:sysClr val="window" lastClr="FFFFFF"/>
      </a:lt1>
      <a:dk2>
        <a:srgbClr val="444448"/>
      </a:dk2>
      <a:lt2>
        <a:srgbClr val="CBC8C8"/>
      </a:lt2>
      <a:accent1>
        <a:srgbClr val="FF9A32"/>
      </a:accent1>
      <a:accent2>
        <a:srgbClr val="D8484B"/>
      </a:accent2>
      <a:accent3>
        <a:srgbClr val="009A72"/>
      </a:accent3>
      <a:accent4>
        <a:srgbClr val="FBCF00"/>
      </a:accent4>
      <a:accent5>
        <a:srgbClr val="00225B"/>
      </a:accent5>
      <a:accent6>
        <a:srgbClr val="970A2F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Content slide columns">
  <a:themeElements>
    <a:clrScheme name="London Met Palette">
      <a:dk1>
        <a:srgbClr val="231F20"/>
      </a:dk1>
      <a:lt1>
        <a:sysClr val="window" lastClr="FFFFFF"/>
      </a:lt1>
      <a:dk2>
        <a:srgbClr val="444448"/>
      </a:dk2>
      <a:lt2>
        <a:srgbClr val="CBC8C8"/>
      </a:lt2>
      <a:accent1>
        <a:srgbClr val="FF9A32"/>
      </a:accent1>
      <a:accent2>
        <a:srgbClr val="D8484B"/>
      </a:accent2>
      <a:accent3>
        <a:srgbClr val="009A72"/>
      </a:accent3>
      <a:accent4>
        <a:srgbClr val="FBCF00"/>
      </a:accent4>
      <a:accent5>
        <a:srgbClr val="00225B"/>
      </a:accent5>
      <a:accent6>
        <a:srgbClr val="970A2F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Content slide picture">
  <a:themeElements>
    <a:clrScheme name="London Met Palette">
      <a:dk1>
        <a:srgbClr val="231F20"/>
      </a:dk1>
      <a:lt1>
        <a:sysClr val="window" lastClr="FFFFFF"/>
      </a:lt1>
      <a:dk2>
        <a:srgbClr val="444448"/>
      </a:dk2>
      <a:lt2>
        <a:srgbClr val="CBC8C8"/>
      </a:lt2>
      <a:accent1>
        <a:srgbClr val="FF9A32"/>
      </a:accent1>
      <a:accent2>
        <a:srgbClr val="D8484B"/>
      </a:accent2>
      <a:accent3>
        <a:srgbClr val="009A72"/>
      </a:accent3>
      <a:accent4>
        <a:srgbClr val="FBCF00"/>
      </a:accent4>
      <a:accent5>
        <a:srgbClr val="00225B"/>
      </a:accent5>
      <a:accent6>
        <a:srgbClr val="970A2F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Thanks and keep in touch slide">
  <a:themeElements>
    <a:clrScheme name="London Met Palette">
      <a:dk1>
        <a:srgbClr val="231F20"/>
      </a:dk1>
      <a:lt1>
        <a:sysClr val="window" lastClr="FFFFFF"/>
      </a:lt1>
      <a:dk2>
        <a:srgbClr val="444448"/>
      </a:dk2>
      <a:lt2>
        <a:srgbClr val="CBC8C8"/>
      </a:lt2>
      <a:accent1>
        <a:srgbClr val="FF9A32"/>
      </a:accent1>
      <a:accent2>
        <a:srgbClr val="D8484B"/>
      </a:accent2>
      <a:accent3>
        <a:srgbClr val="009A72"/>
      </a:accent3>
      <a:accent4>
        <a:srgbClr val="FBCF00"/>
      </a:accent4>
      <a:accent5>
        <a:srgbClr val="00225B"/>
      </a:accent5>
      <a:accent6>
        <a:srgbClr val="970A2F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2252</TotalTime>
  <Words>203</Words>
  <Application>Microsoft Office PowerPoint</Application>
  <PresentationFormat>On-screen Show (4:3)</PresentationFormat>
  <Paragraphs>55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12</vt:i4>
      </vt:variant>
    </vt:vector>
  </HeadingPairs>
  <TitlesOfParts>
    <vt:vector size="20" baseType="lpstr">
      <vt:lpstr>Helvetica Neue</vt:lpstr>
      <vt:lpstr>Arial</vt:lpstr>
      <vt:lpstr>Calibri</vt:lpstr>
      <vt:lpstr>Title slide</vt:lpstr>
      <vt:lpstr>Content slides - basic</vt:lpstr>
      <vt:lpstr>Content slide columns</vt:lpstr>
      <vt:lpstr>Content slide picture</vt:lpstr>
      <vt:lpstr>Thanks and keep in touch slide</vt:lpstr>
      <vt:lpstr>Start of Year meetings    </vt:lpstr>
      <vt:lpstr>PowerPoint Presentation</vt:lpstr>
      <vt:lpstr>1. Teach with quality and care  </vt:lpstr>
      <vt:lpstr>PowerPoint Presentation</vt:lpstr>
      <vt:lpstr>Start of Year meetings  [change for each] September, 2016</vt:lpstr>
      <vt:lpstr>PowerPoint Presentation</vt:lpstr>
      <vt:lpstr>PowerPoint Presentation</vt:lpstr>
      <vt:lpstr>3. Increase enrolments   </vt:lpstr>
      <vt:lpstr>4. Grow our income through:   </vt:lpstr>
      <vt:lpstr>PowerPoint Presentation</vt:lpstr>
      <vt:lpstr>PowerPoint Presentation</vt:lpstr>
      <vt:lpstr>Six things which matter in 2016-17</vt:lpstr>
    </vt:vector>
  </TitlesOfParts>
  <Company>London Metropolitan University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Simon Cox</dc:creator>
  <cp:lastModifiedBy>Athena Barrett</cp:lastModifiedBy>
  <cp:revision>175</cp:revision>
  <cp:lastPrinted>2016-09-02T11:32:52Z</cp:lastPrinted>
  <dcterms:created xsi:type="dcterms:W3CDTF">2015-07-03T13:06:53Z</dcterms:created>
  <dcterms:modified xsi:type="dcterms:W3CDTF">2016-09-09T08:20:08Z</dcterms:modified>
</cp:coreProperties>
</file>