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810" r:id="rId2"/>
    <p:sldMasterId id="2147483819" r:id="rId3"/>
    <p:sldMasterId id="2147483838" r:id="rId4"/>
    <p:sldMasterId id="2147483851" r:id="rId5"/>
  </p:sldMasterIdLst>
  <p:notesMasterIdLst>
    <p:notesMasterId r:id="rId23"/>
  </p:notesMasterIdLst>
  <p:sldIdLst>
    <p:sldId id="264" r:id="rId6"/>
    <p:sldId id="268" r:id="rId7"/>
    <p:sldId id="296" r:id="rId8"/>
    <p:sldId id="297" r:id="rId9"/>
    <p:sldId id="292" r:id="rId10"/>
    <p:sldId id="301" r:id="rId11"/>
    <p:sldId id="298" r:id="rId12"/>
    <p:sldId id="302" r:id="rId13"/>
    <p:sldId id="294" r:id="rId14"/>
    <p:sldId id="269" r:id="rId15"/>
    <p:sldId id="299" r:id="rId16"/>
    <p:sldId id="295" r:id="rId17"/>
    <p:sldId id="300" r:id="rId18"/>
    <p:sldId id="304" r:id="rId19"/>
    <p:sldId id="303" r:id="rId20"/>
    <p:sldId id="279" r:id="rId21"/>
    <p:sldId id="283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1941" autoAdjust="0"/>
  </p:normalViewPr>
  <p:slideViewPr>
    <p:cSldViewPr snapToGrid="0">
      <p:cViewPr varScale="1">
        <p:scale>
          <a:sx n="88" d="100"/>
          <a:sy n="88" d="100"/>
        </p:scale>
        <p:origin x="120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5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A5F1-FC73-4832-98BA-D0BD25E5A626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3ABF-D706-4959-ACF4-B467BEA0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0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3ABF-D706-4959-ACF4-B467BEA00A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5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3ABF-D706-4959-ACF4-B467BEA00A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4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1200" dirty="0" smtClean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3ABF-D706-4959-ACF4-B467BEA00A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3ABF-D706-4959-ACF4-B467BEA00A5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3ABF-D706-4959-ACF4-B467BEA00A5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4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3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1" name="Picture 10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51079" y="3437467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5" name="Picture 14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27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1" name="Picture 10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8037" y="3437467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5" name="Picture 14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8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0" name="Picture 9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64109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98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0" name="Picture 9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64108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20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1" name="Picture 10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53500" y="3437467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5" name="Picture 14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66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26" name="Picture 25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28" name="Picture 27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29" name="Picture 28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4108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12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red 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0" name="Picture 9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64108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48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23313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23313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8" name="Picture 7" descr="COSMOS GRAPHIC BLACK.png"/>
          <p:cNvPicPr>
            <a:picLocks noChangeAspect="1"/>
          </p:cNvPicPr>
          <p:nvPr userDrawn="1"/>
        </p:nvPicPr>
        <p:blipFill rotWithShape="1">
          <a:blip r:embed="rId3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60"/>
          <a:stretch/>
        </p:blipFill>
        <p:spPr>
          <a:xfrm>
            <a:off x="5938838" y="217638"/>
            <a:ext cx="3205162" cy="64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6031523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14846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7" name="Picture 1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39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31779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31779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6" name="Picture 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1826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86"/>
          <p:cNvPicPr preferRelativeResize="0"/>
          <p:nvPr userDrawn="1"/>
        </p:nvPicPr>
        <p:blipFill rotWithShape="1">
          <a:blip r:embed="rId2">
            <a:alphaModFix/>
          </a:blip>
          <a:srcRect l="20918" r="11499" b="2382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1" y="6521068"/>
            <a:ext cx="147600" cy="147600"/>
          </a:xfrm>
          <a:prstGeom prst="rect">
            <a:avLst/>
          </a:prstGeom>
        </p:spPr>
      </p:pic>
      <p:pic>
        <p:nvPicPr>
          <p:cNvPr id="11" name="Picture 10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2" y="6250631"/>
            <a:ext cx="147600" cy="14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519" y="3437461"/>
            <a:ext cx="7924815" cy="1405467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5" name="Picture 14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15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14846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14846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52421" y="238182"/>
            <a:ext cx="3179205" cy="6393333"/>
          </a:xfrm>
          <a:prstGeom prst="rect">
            <a:avLst/>
          </a:prstGeom>
          <a:noFill/>
        </p:spPr>
      </p:pic>
      <p:pic>
        <p:nvPicPr>
          <p:cNvPr id="6" name="Picture 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1407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l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48713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48713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26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2919906" cy="273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ondonmet.ac.uk/sustainability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40246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40246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58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basic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31779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31779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76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14846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14846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457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dark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31779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31779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59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Autofit/>
          </a:bodyPr>
          <a:lstStyle>
            <a:lvl1pPr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17" name="Picture 1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1" name="Picture 20" descr="COSMOS GRAPHIC BLACK.png"/>
          <p:cNvPicPr>
            <a:picLocks noChangeAspect="1"/>
          </p:cNvPicPr>
          <p:nvPr userDrawn="1"/>
        </p:nvPicPr>
        <p:blipFill rotWithShape="1">
          <a:blip r:embed="rId3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60"/>
          <a:stretch/>
        </p:blipFill>
        <p:spPr>
          <a:xfrm>
            <a:off x="5938838" y="217638"/>
            <a:ext cx="3205162" cy="64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435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s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latin typeface="+mj-lt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16" name="Picture 1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8" name="Picture 1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7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latin typeface="+mj-lt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9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" name="Picture 9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0"/>
          <p:cNvPicPr preferRelativeResize="0"/>
          <p:nvPr userDrawn="1"/>
        </p:nvPicPr>
        <p:blipFill rotWithShape="1">
          <a:blip r:embed="rId2">
            <a:alphaModFix/>
          </a:blip>
          <a:srcRect l="19372" t="3402" b="572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1" name="Picture 10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53503" y="3429003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6" name="Picture 1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38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light red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3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53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9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ea typeface="Helvetica Neue"/>
              <a:sym typeface="Helvetica Neue"/>
            </a:endParaRPr>
          </a:p>
        </p:txBody>
      </p:sp>
      <p:pic>
        <p:nvPicPr>
          <p:cNvPr id="10" name="Picture 9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25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2051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dark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316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SMOS GRAPHIC BLACK.png"/>
          <p:cNvPicPr>
            <a:picLocks noChangeAspect="1"/>
          </p:cNvPicPr>
          <p:nvPr userDrawn="1"/>
        </p:nvPicPr>
        <p:blipFill rotWithShape="1">
          <a:blip r:embed="rId2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60"/>
          <a:stretch/>
        </p:blipFill>
        <p:spPr>
          <a:xfrm>
            <a:off x="5938838" y="217638"/>
            <a:ext cx="3205162" cy="64054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8555" y="1589686"/>
            <a:ext cx="7556988" cy="3956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366360"/>
            <a:ext cx="4407755" cy="3494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8555" y="2366360"/>
            <a:ext cx="3024553" cy="35026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chemeClr val="tx1"/>
                </a:solidFill>
                <a:ea typeface="+mn-ea"/>
                <a:sym typeface="Arial"/>
              </a:rPr>
              <a:t>“This is a slide that</a:t>
            </a: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 shows an image alongside a quote.”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Alter this text and the picture, as required. You can change the shape but please don’t use borders, shadows or reflections.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lvl="0"/>
            <a:endParaRPr lang="en-US" dirty="0" smtClean="0"/>
          </a:p>
        </p:txBody>
      </p:sp>
      <p:pic>
        <p:nvPicPr>
          <p:cNvPr id="8" name="Picture 7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9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707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“This is a slide that shows an image alongside a quote.” </a:t>
            </a:r>
          </a:p>
          <a:p>
            <a:pPr lvl="0"/>
            <a:r>
              <a:rPr lang="en-US" dirty="0" smtClean="0"/>
              <a:t>Alter the image and this text, as required. You can change the shape of the picture but please do not use a border, shadow or reflection effect.</a:t>
            </a:r>
          </a:p>
        </p:txBody>
      </p:sp>
      <p:pic>
        <p:nvPicPr>
          <p:cNvPr id="18" name="Picture 1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pictur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555" y="1589686"/>
            <a:ext cx="7556988" cy="3956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366360"/>
            <a:ext cx="4407755" cy="3494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8555" y="2366360"/>
            <a:ext cx="3024553" cy="35026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chemeClr val="tx1"/>
                </a:solidFill>
                <a:ea typeface="+mn-ea"/>
                <a:sym typeface="Arial"/>
              </a:rPr>
              <a:t>“This is a slide that</a:t>
            </a: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 shows an image alongside a quote.”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Alter this text and the picture, as required. You can change the shape but please don’t use borders, shadows or reflections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lvl="0"/>
            <a:endParaRPr lang="en-US" dirty="0" smtClean="0"/>
          </a:p>
        </p:txBody>
      </p:sp>
      <p:pic>
        <p:nvPicPr>
          <p:cNvPr id="9" name="Picture 8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280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38555" y="1589686"/>
            <a:ext cx="7556988" cy="3956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366360"/>
            <a:ext cx="4407755" cy="3494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8555" y="2366360"/>
            <a:ext cx="3024553" cy="35026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chemeClr val="tx1"/>
                </a:solidFill>
                <a:ea typeface="+mn-ea"/>
                <a:sym typeface="Arial"/>
              </a:rPr>
              <a:t>“This is a slide that</a:t>
            </a: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 shows an image alongside a quote.”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Alter this text and the picture, as required. You can change the shape but please don’t use borders, shadows or reflections.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lvl="0"/>
            <a:endParaRPr lang="en-US" dirty="0" smtClean="0"/>
          </a:p>
        </p:txBody>
      </p:sp>
      <p:pic>
        <p:nvPicPr>
          <p:cNvPr id="7" name="Picture 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8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9416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l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5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“This is a slide that shows an image alongside a quote.”</a:t>
            </a:r>
          </a:p>
          <a:p>
            <a:pPr lvl="0"/>
            <a:r>
              <a:rPr lang="en-US" dirty="0" smtClean="0"/>
              <a:t>Alter the image and this text, as required. You can change the shape of the picture but please do not use a border, shadow or reflection effect.</a:t>
            </a:r>
          </a:p>
        </p:txBody>
      </p:sp>
      <p:pic>
        <p:nvPicPr>
          <p:cNvPr id="9" name="Picture 8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56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14"/>
          <p:cNvPicPr preferRelativeResize="0"/>
          <p:nvPr userDrawn="1"/>
        </p:nvPicPr>
        <p:blipFill rotWithShape="1">
          <a:blip r:embed="rId2">
            <a:alphaModFix/>
          </a:blip>
          <a:srcRect r="12573"/>
          <a:stretch/>
        </p:blipFill>
        <p:spPr>
          <a:xfrm>
            <a:off x="0" y="0"/>
            <a:ext cx="9144000" cy="695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Facebook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6257478"/>
            <a:ext cx="147600" cy="147600"/>
          </a:xfrm>
          <a:prstGeom prst="rect">
            <a:avLst/>
          </a:prstGeom>
        </p:spPr>
      </p:pic>
      <p:pic>
        <p:nvPicPr>
          <p:cNvPr id="12" name="Picture 11" descr="Twitter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6" y="6495667"/>
            <a:ext cx="147600" cy="14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2" y="3425079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4" name="Picture 13" descr="London Metropolitan University logo - white with no backgroun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56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18217"/>
            <a:ext cx="2580272" cy="291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smtClean="0">
                <a:solidFill>
                  <a:srgbClr val="FFFFFF"/>
                </a:solidFill>
                <a:ea typeface="Helvetica Neue"/>
                <a:sym typeface="Helvetica Neue"/>
              </a:rPr>
              <a:t>ondonmet.ac.uk/sustainability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This is a slide that shows an image alongside a quote. Alter the image and this text, as required. You can change the shape of the picture but please do not use a border, shadow of </a:t>
            </a:r>
            <a:r>
              <a:rPr lang="en-US" dirty="0" err="1" smtClean="0"/>
              <a:t>refelction</a:t>
            </a:r>
            <a:r>
              <a:rPr lang="en-US" dirty="0" smtClean="0"/>
              <a:t> effect.</a:t>
            </a:r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2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38555" y="1589686"/>
            <a:ext cx="7556988" cy="3956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366360"/>
            <a:ext cx="4407755" cy="3494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8555" y="2366360"/>
            <a:ext cx="3024553" cy="35026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chemeClr val="tx1"/>
                </a:solidFill>
                <a:ea typeface="+mn-ea"/>
                <a:sym typeface="Arial"/>
              </a:rPr>
              <a:t>“This is a slide that</a:t>
            </a: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 shows an image alongside a quote.”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Alter this text and the picture, as required. You can change the shape but please don’t use borders, shadows or reflections.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lvl="0"/>
            <a:endParaRPr lang="en-US" dirty="0" smtClean="0"/>
          </a:p>
        </p:txBody>
      </p:sp>
      <p:pic>
        <p:nvPicPr>
          <p:cNvPr id="9" name="Picture 8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2465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“This is a slide that shows an image alongside a quote.” </a:t>
            </a:r>
          </a:p>
          <a:p>
            <a:pPr lvl="0"/>
            <a:r>
              <a:rPr lang="en-US" dirty="0" smtClean="0"/>
              <a:t>Alter the image and this text, as required. You can change the shape of the picture but please do not use a border, shadow or reflection effect.</a:t>
            </a:r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66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dark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“This is a slide that shows an image alongside a quote.” </a:t>
            </a:r>
          </a:p>
          <a:p>
            <a:pPr lvl="0"/>
            <a:r>
              <a:rPr lang="en-US" dirty="0" smtClean="0"/>
              <a:t>Alter the image and this text, as required. You can change the shape of the picture but please do not use a border, shadow or reflection effect.</a:t>
            </a:r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83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Instagram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5565"/>
            <a:ext cx="148617" cy="148617"/>
          </a:xfrm>
          <a:prstGeom prst="rect">
            <a:avLst/>
          </a:prstGeom>
        </p:spPr>
      </p:pic>
      <p:pic>
        <p:nvPicPr>
          <p:cNvPr id="14" name="Picture 13" descr="Twitter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9" y="5673340"/>
            <a:ext cx="147600" cy="147600"/>
          </a:xfrm>
          <a:prstGeom prst="rect">
            <a:avLst/>
          </a:prstGeom>
        </p:spPr>
      </p:pic>
      <p:pic>
        <p:nvPicPr>
          <p:cNvPr id="15" name="Picture 14" descr="YouTube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" y="5950809"/>
            <a:ext cx="147600" cy="147600"/>
          </a:xfrm>
          <a:prstGeom prst="rect">
            <a:avLst/>
          </a:prstGeom>
        </p:spPr>
      </p:pic>
      <p:pic>
        <p:nvPicPr>
          <p:cNvPr id="16" name="Picture 15" descr="Facebook 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402903"/>
            <a:ext cx="147600" cy="147600"/>
          </a:xfrm>
          <a:prstGeom prst="rect">
            <a:avLst/>
          </a:prstGeom>
        </p:spPr>
      </p:pic>
      <p:pic>
        <p:nvPicPr>
          <p:cNvPr id="17" name="Picture 16" descr="COSMOS GRAPHIC BLACK.png"/>
          <p:cNvPicPr>
            <a:picLocks noChangeAspect="1"/>
          </p:cNvPicPr>
          <p:nvPr userDrawn="1"/>
        </p:nvPicPr>
        <p:blipFill rotWithShape="1">
          <a:blip r:embed="rId7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60"/>
          <a:stretch/>
        </p:blipFill>
        <p:spPr>
          <a:xfrm>
            <a:off x="5923848" y="211005"/>
            <a:ext cx="3205162" cy="640541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722020" y="2087409"/>
            <a:ext cx="7886700" cy="132556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5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3" name="Picture 2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7" name="Picture 6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8" name="Picture 7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14" name="Picture 13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15" name="Picture 14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16" name="Picture 15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27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020" y="2087409"/>
            <a:ext cx="7886700" cy="132556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15" name="Picture 14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16" name="Picture 1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25" name="Picture 24" descr="Instagram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5565"/>
            <a:ext cx="148617" cy="148617"/>
          </a:xfrm>
          <a:prstGeom prst="rect">
            <a:avLst/>
          </a:prstGeom>
        </p:spPr>
      </p:pic>
      <p:pic>
        <p:nvPicPr>
          <p:cNvPr id="26" name="Picture 25" descr="Twitter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9" y="5673340"/>
            <a:ext cx="147600" cy="147600"/>
          </a:xfrm>
          <a:prstGeom prst="rect">
            <a:avLst/>
          </a:prstGeom>
        </p:spPr>
      </p:pic>
      <p:pic>
        <p:nvPicPr>
          <p:cNvPr id="27" name="Picture 26" descr="YouTube 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" y="5950809"/>
            <a:ext cx="147600" cy="147600"/>
          </a:xfrm>
          <a:prstGeom prst="rect">
            <a:avLst/>
          </a:prstGeom>
        </p:spPr>
      </p:pic>
      <p:pic>
        <p:nvPicPr>
          <p:cNvPr id="28" name="Picture 27" descr="Facebook ic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402903"/>
            <a:ext cx="147600" cy="147600"/>
          </a:xfrm>
          <a:prstGeom prst="rect">
            <a:avLst/>
          </a:prstGeom>
        </p:spPr>
      </p:pic>
      <p:sp>
        <p:nvSpPr>
          <p:cNvPr id="29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7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28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722020" y="2087409"/>
            <a:ext cx="7886700" cy="132556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32" name="Picture 31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33" name="Picture 32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42" name="Picture 41" descr="Instagram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5565"/>
            <a:ext cx="148617" cy="148617"/>
          </a:xfrm>
          <a:prstGeom prst="rect">
            <a:avLst/>
          </a:prstGeom>
        </p:spPr>
      </p:pic>
      <p:pic>
        <p:nvPicPr>
          <p:cNvPr id="43" name="Picture 42" descr="Twitter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9" y="5673340"/>
            <a:ext cx="147600" cy="147600"/>
          </a:xfrm>
          <a:prstGeom prst="rect">
            <a:avLst/>
          </a:prstGeom>
        </p:spPr>
      </p:pic>
      <p:pic>
        <p:nvPicPr>
          <p:cNvPr id="44" name="Picture 43" descr="YouTube 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" y="5950809"/>
            <a:ext cx="147600" cy="147600"/>
          </a:xfrm>
          <a:prstGeom prst="rect">
            <a:avLst/>
          </a:prstGeom>
        </p:spPr>
      </p:pic>
      <p:pic>
        <p:nvPicPr>
          <p:cNvPr id="45" name="Picture 44" descr="Facebook ic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402903"/>
            <a:ext cx="147600" cy="147600"/>
          </a:xfrm>
          <a:prstGeom prst="rect">
            <a:avLst/>
          </a:prstGeom>
        </p:spPr>
      </p:pic>
      <p:sp>
        <p:nvSpPr>
          <p:cNvPr id="1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26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19" name="Picture 18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23" name="Picture 22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24" name="Picture 23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30" name="Picture 29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31" name="Picture 30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32" name="Picture 31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8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4" name="Picture 3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8" name="Picture 7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9" name="Picture 8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15" name="Picture 14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16" name="Picture 15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17" name="Picture 16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80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28"/>
          <p:cNvPicPr preferRelativeResize="0">
            <a:picLocks/>
          </p:cNvPicPr>
          <p:nvPr userDrawn="1"/>
        </p:nvPicPr>
        <p:blipFill rotWithShape="1">
          <a:blip r:embed="rId2">
            <a:alphaModFix/>
          </a:blip>
          <a:srcRect l="15158" t="8524" r="13236" b="10768"/>
          <a:stretch/>
        </p:blipFill>
        <p:spPr>
          <a:xfrm>
            <a:off x="0" y="846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1" name="Picture 10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53506" y="3437467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4" name="Picture 13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2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londonmet.ac.uk/sustainability</a:t>
            </a:r>
            <a:endParaRPr lang="en-US" dirty="0" smtClean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GreenLondonMet</a:t>
            </a:r>
            <a:endParaRPr lang="en-GB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GreenLondonMet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3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020" y="2087409"/>
            <a:ext cx="7886700" cy="132556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4" name="Picture 3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5" name="Picture 4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4" name="Picture 13" descr="Instagram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5565"/>
            <a:ext cx="148617" cy="148617"/>
          </a:xfrm>
          <a:prstGeom prst="rect">
            <a:avLst/>
          </a:prstGeom>
        </p:spPr>
      </p:pic>
      <p:pic>
        <p:nvPicPr>
          <p:cNvPr id="15" name="Picture 14" descr="Twitter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9" y="5673340"/>
            <a:ext cx="147600" cy="147600"/>
          </a:xfrm>
          <a:prstGeom prst="rect">
            <a:avLst/>
          </a:prstGeom>
        </p:spPr>
      </p:pic>
      <p:pic>
        <p:nvPicPr>
          <p:cNvPr id="16" name="Picture 15" descr="YouTube 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" y="5950809"/>
            <a:ext cx="147600" cy="147600"/>
          </a:xfrm>
          <a:prstGeom prst="rect">
            <a:avLst/>
          </a:prstGeom>
        </p:spPr>
      </p:pic>
      <p:pic>
        <p:nvPicPr>
          <p:cNvPr id="17" name="Picture 16" descr="Facebook ic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402903"/>
            <a:ext cx="147600" cy="1476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5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01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4" name="Picture 3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8" name="Picture 7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9" name="Picture 8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15" name="Picture 14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16" name="Picture 15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17" name="Picture 16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07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ark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4" name="Picture 3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8" name="Picture 7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9" name="Picture 8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15" name="Picture 14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16" name="Picture 15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17" name="Picture 16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5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3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304"/>
          <p:cNvPicPr preferRelativeResize="0"/>
          <p:nvPr userDrawn="1"/>
        </p:nvPicPr>
        <p:blipFill rotWithShape="1">
          <a:blip r:embed="rId2">
            <a:alphaModFix/>
          </a:blip>
          <a:srcRect l="12048" r="48" b="91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24" name="Shape 92"/>
          <p:cNvSpPr txBox="1"/>
          <p:nvPr userDrawn="1"/>
        </p:nvSpPr>
        <p:spPr>
          <a:xfrm>
            <a:off x="548829" y="6432398"/>
            <a:ext cx="216024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@</a:t>
            </a:r>
            <a:r>
              <a:rPr lang="en-US" sz="1200" i="0" u="none" strike="noStrike" cap="none" baseline="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LondonMetUni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5" name="Shape 93"/>
          <p:cNvSpPr txBox="1"/>
          <p:nvPr userDrawn="1"/>
        </p:nvSpPr>
        <p:spPr>
          <a:xfrm>
            <a:off x="562348" y="6182175"/>
            <a:ext cx="214672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i="0" u="none" strike="noStrike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ondonmetuni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6" name="Picture 25" descr="Twitter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27" name="Picture 26" descr="Facebook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28" name="Shape 92"/>
          <p:cNvSpPr txBox="1"/>
          <p:nvPr userDrawn="1"/>
        </p:nvSpPr>
        <p:spPr>
          <a:xfrm>
            <a:off x="366400" y="5905177"/>
            <a:ext cx="216024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755642" y="3425077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35"/>
          <p:cNvPicPr preferRelativeResize="0"/>
          <p:nvPr userDrawn="1"/>
        </p:nvPicPr>
        <p:blipFill rotWithShape="1">
          <a:blip r:embed="rId2">
            <a:alphaModFix/>
          </a:blip>
          <a:srcRect l="555" r="10545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acebook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8" y="6263638"/>
            <a:ext cx="147600" cy="147600"/>
          </a:xfrm>
          <a:prstGeom prst="rect">
            <a:avLst/>
          </a:prstGeom>
        </p:spPr>
      </p:pic>
      <p:pic>
        <p:nvPicPr>
          <p:cNvPr id="11" name="Picture 10" descr="Twitter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5" y="6487685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55644" y="3433545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11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366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7" y="0"/>
            <a:ext cx="91432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Facebook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8" name="Picture 17" descr="Twitter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12601"/>
            <a:ext cx="147600" cy="147600"/>
          </a:xfrm>
          <a:prstGeom prst="rect">
            <a:avLst/>
          </a:prstGeom>
        </p:spPr>
      </p:pic>
      <p:pic>
        <p:nvPicPr>
          <p:cNvPr id="19" name="Picture 18" descr="London Metropolitan University logo - white with no backgroun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64106" y="3433545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12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0" name="Picture 9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64108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8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5A86-5E6E-490C-BAD9-788037B9F306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719D-BF59-4D32-B59F-2A5B2CB11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02" r:id="rId2"/>
    <p:sldLayoutId id="2147483803" r:id="rId3"/>
    <p:sldLayoutId id="2147483804" r:id="rId4"/>
    <p:sldLayoutId id="2147483806" r:id="rId5"/>
    <p:sldLayoutId id="2147483807" r:id="rId6"/>
    <p:sldLayoutId id="2147483808" r:id="rId7"/>
    <p:sldLayoutId id="2147483809" r:id="rId8"/>
    <p:sldLayoutId id="2147483751" r:id="rId9"/>
    <p:sldLayoutId id="2147483670" r:id="rId10"/>
    <p:sldLayoutId id="2147483750" r:id="rId11"/>
    <p:sldLayoutId id="2147483754" r:id="rId12"/>
    <p:sldLayoutId id="2147483752" r:id="rId13"/>
    <p:sldLayoutId id="2147483668" r:id="rId14"/>
    <p:sldLayoutId id="2147483669" r:id="rId15"/>
    <p:sldLayoutId id="2147483753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9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14" r:id="rId2"/>
    <p:sldLayoutId id="2147483812" r:id="rId3"/>
    <p:sldLayoutId id="2147483813" r:id="rId4"/>
    <p:sldLayoutId id="2147483815" r:id="rId5"/>
    <p:sldLayoutId id="2147483816" r:id="rId6"/>
    <p:sldLayoutId id="2147483811" r:id="rId7"/>
    <p:sldLayoutId id="2147483817" r:id="rId8"/>
    <p:sldLayoutId id="21474838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5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27" r:id="rId2"/>
    <p:sldLayoutId id="2147483824" r:id="rId3"/>
    <p:sldLayoutId id="2147483825" r:id="rId4"/>
    <p:sldLayoutId id="2147483828" r:id="rId5"/>
    <p:sldLayoutId id="2147483829" r:id="rId6"/>
    <p:sldLayoutId id="2147483826" r:id="rId7"/>
    <p:sldLayoutId id="2147483830" r:id="rId8"/>
    <p:sldLayoutId id="214748383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50" r:id="rId2"/>
    <p:sldLayoutId id="2147483847" r:id="rId3"/>
    <p:sldLayoutId id="2147483848" r:id="rId4"/>
    <p:sldLayoutId id="2147483863" r:id="rId5"/>
    <p:sldLayoutId id="2147483864" r:id="rId6"/>
    <p:sldLayoutId id="2147483849" r:id="rId7"/>
    <p:sldLayoutId id="2147483865" r:id="rId8"/>
    <p:sldLayoutId id="21474838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74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2" r:id="rId2"/>
    <p:sldLayoutId id="2147483871" r:id="rId3"/>
    <p:sldLayoutId id="2147483868" r:id="rId4"/>
    <p:sldLayoutId id="2147483873" r:id="rId5"/>
    <p:sldLayoutId id="2147483874" r:id="rId6"/>
    <p:sldLayoutId id="2147483869" r:id="rId7"/>
    <p:sldLayoutId id="2147483875" r:id="rId8"/>
    <p:sldLayoutId id="214748387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.londonmet.ac.uk/life-at-london-met/wellbeing-at-london-met/environmental-sustainability/cycling/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hml.londonmet.ac.uk/Live/8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eenimpact.org.uk/londonmet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staff.londonmet.ac.uk/employment-support/sustainability/get-involved/" TargetMode="Externa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desk.londonmet.ac.uk/sw/selfservi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jpeg"/><Relationship Id="rId4" Type="http://schemas.openxmlformats.org/officeDocument/2006/relationships/hyperlink" Target="file:///\\londonmetuni.ac.uk\Staff$\StaffShare$\HRD\North\PER\TRANSGEN\StaffHandbooks\Teaching%20Staff%20Handbook%20&amp;%20Prof%20Staff%20Hbk\Current%20Version%20Nov%202016\Final%20versions\ask@londonmet.ac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donmet.ac.uk/sustainabil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twitter.com/GreenLondonMet" TargetMode="External"/><Relationship Id="rId4" Type="http://schemas.openxmlformats.org/officeDocument/2006/relationships/hyperlink" Target="mailto:sustainability@londonmet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londonmet.ac.uk/media/london-metropolitan-university/london-met-documents/professional-service-departments/estates/sustainability/Science-Centre-water-map.pdf" TargetMode="External"/><Relationship Id="rId2" Type="http://schemas.openxmlformats.org/officeDocument/2006/relationships/hyperlink" Target="https://staff.londonmet.ac.uk/media/london-metropolitan-university/london-met-documents/professional-service-departments/estates/sustainability/Holloway-Road-water-map.pdf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g"/><Relationship Id="rId5" Type="http://schemas.openxmlformats.org/officeDocument/2006/relationships/hyperlink" Target="https://staff.londonmet.ac.uk/media/london-metropolitan-university/london-met-documents/professional-service-departments/estates/sustainability/Calcutta-House-Water-Map.pdf" TargetMode="External"/><Relationship Id="rId4" Type="http://schemas.openxmlformats.org/officeDocument/2006/relationships/hyperlink" Target="https://staff.londonmet.ac.uk/media/london-metropolitan-university/london-met-documents/professional-service-departments/estates/sustainability/Learning-Centre-water-ma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Sustainability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londonmet.ac.uk/sustainability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/</a:t>
            </a:r>
            <a:r>
              <a:rPr lang="en-GB" dirty="0" err="1" smtClean="0"/>
              <a:t>GreenLondonMet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@</a:t>
            </a:r>
            <a:r>
              <a:rPr lang="en-GB" dirty="0" err="1" smtClean="0"/>
              <a:t>GreenLondonMet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3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554" y="1940762"/>
            <a:ext cx="2807534" cy="43545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800" dirty="0"/>
              <a:t>Cycle parking spaces are available in the following </a:t>
            </a:r>
            <a:r>
              <a:rPr lang="en-GB" sz="1800" dirty="0" smtClean="0"/>
              <a:t>locations</a:t>
            </a:r>
          </a:p>
          <a:p>
            <a:pPr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</a:pPr>
            <a:endParaRPr lang="en-GB" sz="16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89079"/>
              </p:ext>
            </p:extLst>
          </p:nvPr>
        </p:nvGraphicFramePr>
        <p:xfrm>
          <a:off x="3546085" y="747131"/>
          <a:ext cx="5296833" cy="5742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611">
                  <a:extLst>
                    <a:ext uri="{9D8B030D-6E8A-4147-A177-3AD203B41FA5}">
                      <a16:colId xmlns:a16="http://schemas.microsoft.com/office/drawing/2014/main" val="1699717956"/>
                    </a:ext>
                  </a:extLst>
                </a:gridCol>
                <a:gridCol w="1765611">
                  <a:extLst>
                    <a:ext uri="{9D8B030D-6E8A-4147-A177-3AD203B41FA5}">
                      <a16:colId xmlns:a16="http://schemas.microsoft.com/office/drawing/2014/main" val="1430346278"/>
                    </a:ext>
                  </a:extLst>
                </a:gridCol>
                <a:gridCol w="1765611">
                  <a:extLst>
                    <a:ext uri="{9D8B030D-6E8A-4147-A177-3AD203B41FA5}">
                      <a16:colId xmlns:a16="http://schemas.microsoft.com/office/drawing/2014/main" val="4269357575"/>
                    </a:ext>
                  </a:extLst>
                </a:gridCol>
              </a:tblGrid>
              <a:tr h="15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Building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Location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Description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598335102"/>
                  </a:ext>
                </a:extLst>
              </a:tr>
              <a:tr h="15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Tower Building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Next to reception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 cycle hoops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215858227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Tower Building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Back of Highbury Canteen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Covered cycle shelter access via gate 8 (10 spaces)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287980526"/>
                  </a:ext>
                </a:extLst>
              </a:tr>
              <a:tr h="47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Tower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By TSG-01 leading to Highbury Canteen. Closest reception - The Rocket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10 lockers for folding bicycles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125776662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Graduate Centre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Next to Graduate Centre entrance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10 cycle hoops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3490322634"/>
                  </a:ext>
                </a:extLst>
              </a:tr>
              <a:tr h="47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Learning Centre/Science Centre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Carpark between Science Centre and Learning Centre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Covered cycle shelter with 14 spaces, request access from Science Centre reception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3708029435"/>
                  </a:ext>
                </a:extLst>
              </a:tr>
              <a:tr h="15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Learning Centre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Outside the building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16 cycle hoops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435253186"/>
                  </a:ext>
                </a:extLst>
              </a:tr>
              <a:tr h="63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Goulston Street/Old Castle Street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Between Goulston Street and Old Castle Street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Covered cycle shelter with 10 spaces, access via Goulston Street, request access from reception, 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131153415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Goulston Street/Old Castle Street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Between Goulston Street and Old Castle Street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28 lockers for folding bicycles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565200308"/>
                  </a:ext>
                </a:extLst>
              </a:tr>
              <a:tr h="15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Goulston Street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Outside the building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9 cycle hoops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233198425"/>
                  </a:ext>
                </a:extLst>
              </a:tr>
              <a:tr h="63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Goulston Street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Outside the building, on east side of street outside the library windows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 cyclestands are installed on east side of street</a:t>
                      </a:r>
                      <a:br>
                        <a:rPr lang="en-GB" sz="700">
                          <a:effectLst/>
                        </a:rPr>
                      </a:br>
                      <a:r>
                        <a:rPr lang="en-GB" sz="700">
                          <a:effectLst/>
                        </a:rPr>
                        <a:t>outside the library windows, parallel to kerb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78343419"/>
                  </a:ext>
                </a:extLst>
              </a:tr>
              <a:tr h="63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Calcutta House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Old Castle Street, east side of street south of Pomell Way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 cycle stands on east side of street south of Pommell Way, in line with trees/existing cycle stands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1203585012"/>
                  </a:ext>
                </a:extLst>
              </a:tr>
              <a:tr h="47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Calcutta House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Old Castle Street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9 onsite cycle hoops next to Calcutta House and Calcutta House Annex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499591990"/>
                  </a:ext>
                </a:extLst>
              </a:tr>
              <a:tr h="797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Calcutta House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Old Castle Street, west side of street adjacent to Calcutta House</a:t>
                      </a:r>
                      <a:endParaRPr lang="en-GB" sz="7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3 cycle stands on west side of street adjacent to Calcutta House, parallel to kerb, immediately north of existing cycle stands</a:t>
                      </a:r>
                      <a:endParaRPr lang="en-GB" sz="7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43672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Shower facilities</a:t>
            </a:r>
          </a:p>
          <a:p>
            <a:r>
              <a:rPr lang="en-GB" sz="1800" dirty="0" smtClean="0"/>
              <a:t>You can use gym </a:t>
            </a:r>
            <a:r>
              <a:rPr lang="en-GB" sz="1800" dirty="0"/>
              <a:t>changing rooms </a:t>
            </a:r>
            <a:r>
              <a:rPr lang="en-GB" sz="1800" dirty="0" smtClean="0"/>
              <a:t>and showers in the following locations: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Tower </a:t>
            </a:r>
            <a:r>
              <a:rPr lang="en-GB" sz="1800" dirty="0"/>
              <a:t>Building </a:t>
            </a:r>
            <a:r>
              <a:rPr lang="en-GB" sz="1800" dirty="0" err="1"/>
              <a:t>Benwell</a:t>
            </a:r>
            <a:r>
              <a:rPr lang="en-GB" sz="1800" dirty="0"/>
              <a:t> Extension on the third floor next to the sports hall and dance </a:t>
            </a:r>
            <a:r>
              <a:rPr lang="en-GB" sz="1800" dirty="0" smtClean="0"/>
              <a:t>studio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Gym changing rooms and shower at the Science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Calcutta House ground floor </a:t>
            </a:r>
            <a:r>
              <a:rPr lang="en-GB" sz="1800" dirty="0" smtClean="0"/>
              <a:t>Fitness Room</a:t>
            </a:r>
          </a:p>
          <a:p>
            <a:endParaRPr lang="en-GB" sz="1800" b="1" dirty="0"/>
          </a:p>
          <a:p>
            <a:r>
              <a:rPr lang="en-GB" sz="1800" b="1" dirty="0" smtClean="0"/>
              <a:t>Lockers</a:t>
            </a:r>
            <a:endParaRPr lang="en-GB" sz="1800" b="1" dirty="0"/>
          </a:p>
          <a:p>
            <a:r>
              <a:rPr lang="en-GB" sz="1800" dirty="0" smtClean="0"/>
              <a:t>We have </a:t>
            </a:r>
            <a:r>
              <a:rPr lang="en-GB" sz="1800" dirty="0"/>
              <a:t>l</a:t>
            </a:r>
            <a:r>
              <a:rPr lang="en-GB" sz="1800" dirty="0" smtClean="0"/>
              <a:t>ockers </a:t>
            </a:r>
            <a:r>
              <a:rPr lang="en-GB" sz="1800" dirty="0"/>
              <a:t>for folding </a:t>
            </a:r>
            <a:r>
              <a:rPr lang="en-GB" sz="1800" dirty="0" smtClean="0"/>
              <a:t>bicycles</a:t>
            </a:r>
            <a:r>
              <a:rPr lang="en-GB" sz="1800" dirty="0"/>
              <a:t> </a:t>
            </a:r>
            <a:r>
              <a:rPr lang="en-GB" sz="1800" dirty="0" smtClean="0"/>
              <a:t>at Holloway Road next to TSG-01.</a:t>
            </a:r>
          </a:p>
          <a:p>
            <a:endParaRPr lang="en-GB" sz="1800" b="1" dirty="0"/>
          </a:p>
          <a:p>
            <a:r>
              <a:rPr lang="en-GB" sz="1800" b="1" dirty="0" smtClean="0"/>
              <a:t>Dr Bike Maintenance </a:t>
            </a:r>
            <a:r>
              <a:rPr lang="en-GB" sz="1800" b="1" dirty="0"/>
              <a:t>S</a:t>
            </a:r>
            <a:r>
              <a:rPr lang="en-GB" sz="1800" b="1" dirty="0" smtClean="0"/>
              <a:t>essions</a:t>
            </a:r>
          </a:p>
          <a:p>
            <a:r>
              <a:rPr lang="en-GB" sz="1800" dirty="0"/>
              <a:t>The University runs Dr Bikes sessions where experienced mechanics check everything on your bike from wheels, brakes, gears and tyre pressure to lights, racks, </a:t>
            </a:r>
            <a:r>
              <a:rPr lang="en-GB" sz="1800" dirty="0" smtClean="0"/>
              <a:t>pedals and saddles. The latest sessions are available </a:t>
            </a:r>
            <a:r>
              <a:rPr lang="en-GB" sz="1800" dirty="0" smtClean="0">
                <a:hlinkClick r:id="rId2"/>
              </a:rPr>
              <a:t>here.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562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Green Spaces and Biodiversity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554" y="2026620"/>
            <a:ext cx="4571132" cy="4180245"/>
          </a:xfrm>
        </p:spPr>
        <p:txBody>
          <a:bodyPr>
            <a:normAutofit/>
          </a:bodyPr>
          <a:lstStyle/>
          <a:p>
            <a:r>
              <a:rPr lang="en-GB" sz="1800" dirty="0" smtClean="0"/>
              <a:t>Although we are based in the city we have</a:t>
            </a:r>
          </a:p>
          <a:p>
            <a:r>
              <a:rPr lang="en-GB" sz="1800" dirty="0" smtClean="0"/>
              <a:t> several green spaces you can enjoy: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</a:t>
            </a:r>
            <a:r>
              <a:rPr lang="en-GB" sz="1800" dirty="0"/>
              <a:t>gardens at Old Castle Street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Holloway </a:t>
            </a:r>
            <a:r>
              <a:rPr lang="en-GB" sz="1800" dirty="0"/>
              <a:t>road campus </a:t>
            </a:r>
            <a:r>
              <a:rPr lang="en-GB" sz="1800" dirty="0" smtClean="0"/>
              <a:t>Green Zone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    lounge </a:t>
            </a:r>
            <a:r>
              <a:rPr lang="en-GB" sz="1800" dirty="0"/>
              <a:t>patio </a:t>
            </a: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</a:t>
            </a:r>
            <a:r>
              <a:rPr lang="en-GB" sz="1800" dirty="0"/>
              <a:t>Calcutta House rooftop </a:t>
            </a:r>
            <a:r>
              <a:rPr lang="en-GB" sz="1800" dirty="0" smtClean="0"/>
              <a:t>garden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Holloway Road roof garden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London </a:t>
            </a:r>
            <a:r>
              <a:rPr lang="en-GB" sz="1800" dirty="0"/>
              <a:t>Met </a:t>
            </a:r>
            <a:r>
              <a:rPr lang="en-GB" sz="1800" dirty="0" smtClean="0"/>
              <a:t>bees - we have </a:t>
            </a:r>
            <a:r>
              <a:rPr lang="en-GB" sz="1800" dirty="0"/>
              <a:t>installed two beehives on top of the roof in our Holloway campus with </a:t>
            </a:r>
            <a:r>
              <a:rPr lang="en-GB" sz="1800" dirty="0" smtClean="0"/>
              <a:t>40,000 </a:t>
            </a:r>
            <a:r>
              <a:rPr lang="en-GB" sz="1800" dirty="0" smtClean="0"/>
              <a:t>bees. You </a:t>
            </a:r>
            <a:r>
              <a:rPr lang="en-GB" sz="1800" dirty="0"/>
              <a:t>can also watch </a:t>
            </a:r>
            <a:r>
              <a:rPr lang="en-GB" sz="1800" dirty="0" smtClean="0"/>
              <a:t>the bees </a:t>
            </a:r>
            <a:r>
              <a:rPr lang="en-GB" sz="1800" dirty="0"/>
              <a:t>live </a:t>
            </a:r>
            <a:r>
              <a:rPr lang="en-GB" sz="1800" dirty="0">
                <a:hlinkClick r:id="rId2"/>
              </a:rPr>
              <a:t>online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34" y="132514"/>
            <a:ext cx="3405400" cy="255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86" y="3308187"/>
            <a:ext cx="3755895" cy="25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Involved - take </a:t>
            </a:r>
            <a:r>
              <a:rPr lang="en-GB" dirty="0"/>
              <a:t>part in Green Impact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r="1030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88500" y="2131451"/>
            <a:ext cx="2949575" cy="4027402"/>
          </a:xfrm>
        </p:spPr>
        <p:txBody>
          <a:bodyPr/>
          <a:lstStyle/>
          <a:p>
            <a:r>
              <a:rPr lang="en-GB" sz="1800" dirty="0" smtClean="0"/>
              <a:t>Green </a:t>
            </a:r>
            <a:r>
              <a:rPr lang="en-GB" sz="1800" dirty="0"/>
              <a:t>Impact is a simple and effective way for departments and teams to improve their health and wellbeing; connect with other staff across the organisation; and make positive changes to the workplace and our environment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dirty="0"/>
              <a:t>Register your </a:t>
            </a:r>
            <a:r>
              <a:rPr lang="en-GB" sz="1800" dirty="0" smtClean="0"/>
              <a:t>team at</a:t>
            </a:r>
            <a:r>
              <a:rPr lang="en-GB" sz="1800" dirty="0"/>
              <a:t> </a:t>
            </a:r>
            <a:r>
              <a:rPr lang="en-GB" sz="1800" dirty="0" smtClean="0">
                <a:hlinkClick r:id="rId3"/>
              </a:rPr>
              <a:t>Green Impact!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162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Get Involved - Environmental </a:t>
            </a:r>
            <a:r>
              <a:rPr lang="en-GB" dirty="0"/>
              <a:t>Sustainability Management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The </a:t>
            </a:r>
            <a:r>
              <a:rPr lang="en-GB" sz="1800" dirty="0"/>
              <a:t>main purpose of the group is to develop and implement ideas to help reduce the environmental impact of the University. We meet around 4 - 6 times per year.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 smtClean="0"/>
              <a:t>If there is something you are interested in such as increasing recycling or a project you would like to implement at the University we will help. The meeting is also a </a:t>
            </a:r>
            <a:r>
              <a:rPr lang="en-GB" sz="1800" dirty="0"/>
              <a:t>forum where you can raise issues that you might have seen across the University</a:t>
            </a:r>
            <a:r>
              <a:rPr lang="en-GB" sz="1800" dirty="0" smtClean="0"/>
              <a:t>.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Join the Environmental Sustainability Management Team to raise any issues you are concerned about and find out what others are doing.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 Involved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554" y="1940762"/>
            <a:ext cx="7440246" cy="4275661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Become a member of Gardening Club</a:t>
            </a:r>
          </a:p>
          <a:p>
            <a:r>
              <a:rPr lang="en-GB" sz="1800" dirty="0" smtClean="0"/>
              <a:t>Everyone has a chance to grow and take home veggies and herbs as well as have lunch on the roof. Gardening Club </a:t>
            </a:r>
            <a:r>
              <a:rPr lang="en-GB" sz="1800" dirty="0" smtClean="0"/>
              <a:t>runs Wednesdays </a:t>
            </a:r>
            <a:r>
              <a:rPr lang="en-GB" sz="1800" dirty="0" smtClean="0"/>
              <a:t>1-2pm at Tower </a:t>
            </a:r>
            <a:r>
              <a:rPr lang="en-GB" sz="1800" dirty="0" smtClean="0"/>
              <a:t>Building</a:t>
            </a:r>
            <a:r>
              <a:rPr lang="en-GB" sz="1800" dirty="0"/>
              <a:t> </a:t>
            </a:r>
            <a:r>
              <a:rPr lang="en-GB" sz="1800" dirty="0" smtClean="0"/>
              <a:t>during Summer time.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b="1" dirty="0" smtClean="0"/>
              <a:t>Sustainability monthly newsletter</a:t>
            </a:r>
          </a:p>
          <a:p>
            <a:r>
              <a:rPr lang="en-GB" sz="1800" dirty="0" smtClean="0">
                <a:hlinkClick r:id="rId2"/>
              </a:rPr>
              <a:t>Sign up </a:t>
            </a:r>
            <a:r>
              <a:rPr lang="en-GB" sz="1800" dirty="0" smtClean="0"/>
              <a:t>to our monthly news to keep up to date with sustainability new and events across the campuses.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14" r="11639" b="957"/>
          <a:stretch/>
        </p:blipFill>
        <p:spPr>
          <a:xfrm>
            <a:off x="5277392" y="3770812"/>
            <a:ext cx="3788230" cy="29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Report Any Issues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554" y="1940762"/>
            <a:ext cx="7440246" cy="415876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1800" dirty="0"/>
              <a:t>Please </a:t>
            </a:r>
            <a:r>
              <a:rPr lang="en-GB" sz="1800" dirty="0" smtClean="0"/>
              <a:t>report any </a:t>
            </a:r>
            <a:r>
              <a:rPr lang="en-GB" sz="1800" dirty="0"/>
              <a:t>dripping taps, flickering lights, broken radiator valves, lights left on, heating </a:t>
            </a:r>
            <a:r>
              <a:rPr lang="en-GB" sz="1800" dirty="0" smtClean="0"/>
              <a:t>issues, recycling, broken cycle lockers etc.</a:t>
            </a:r>
          </a:p>
          <a:p>
            <a:endParaRPr lang="en-GB" sz="1800" dirty="0"/>
          </a:p>
          <a:p>
            <a:r>
              <a:rPr lang="en-GB" sz="1800" b="1" dirty="0"/>
              <a:t>Please contact the Estates </a:t>
            </a:r>
            <a:r>
              <a:rPr lang="en-GB" sz="1800" b="1" dirty="0" smtClean="0"/>
              <a:t>Help Desk </a:t>
            </a:r>
            <a:r>
              <a:rPr lang="en-GB" sz="1800" b="1" dirty="0"/>
              <a:t>on:</a:t>
            </a:r>
            <a:endParaRPr lang="en-GB" sz="1800" dirty="0"/>
          </a:p>
          <a:p>
            <a:r>
              <a:rPr lang="en-GB" sz="1800" dirty="0"/>
              <a:t> </a:t>
            </a:r>
          </a:p>
          <a:p>
            <a:pPr lvl="0"/>
            <a:r>
              <a:rPr lang="en-GB" sz="1800" dirty="0"/>
              <a:t>Self Service Helpdesk: </a:t>
            </a:r>
            <a:r>
              <a:rPr lang="en-GB" sz="1800" u="sng" dirty="0">
                <a:hlinkClick r:id="rId3"/>
              </a:rPr>
              <a:t>https://servicedesk.londonmet.ac.uk/sw/selfservice</a:t>
            </a:r>
            <a:r>
              <a:rPr lang="en-GB" sz="1800" u="sng" dirty="0" smtClean="0">
                <a:hlinkClick r:id="rId3"/>
              </a:rPr>
              <a:t>/</a:t>
            </a:r>
            <a:endParaRPr lang="en-GB" sz="1800" u="sng" dirty="0" smtClean="0"/>
          </a:p>
          <a:p>
            <a:pPr lvl="0"/>
            <a:endParaRPr lang="en-GB" sz="1800" dirty="0"/>
          </a:p>
          <a:p>
            <a:pPr lvl="0"/>
            <a:r>
              <a:rPr lang="en-GB" sz="1800" dirty="0"/>
              <a:t>Cross site telephone number x 5555 via email </a:t>
            </a:r>
            <a:r>
              <a:rPr lang="en-GB" sz="1800" u="sng" dirty="0">
                <a:hlinkClick r:id="rId4"/>
              </a:rPr>
              <a:t>ask@londonmet.ac.uk</a:t>
            </a:r>
            <a:endParaRPr lang="en-GB" sz="1800" dirty="0"/>
          </a:p>
          <a:p>
            <a:r>
              <a:rPr lang="en-GB" sz="1800" dirty="0"/>
              <a:t>	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0" y="4825678"/>
            <a:ext cx="3160092" cy="17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altLang="en-US" sz="1800" dirty="0" smtClean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Further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information about what the University is doing to reduce it's environmental impact </a:t>
            </a:r>
            <a:r>
              <a:rPr lang="en-GB" altLang="en-US" sz="1800" dirty="0" smtClean="0">
                <a:latin typeface="+mn-lt"/>
                <a:cs typeface="Arial" panose="020B0604020202020204" pitchFamily="34" charset="0"/>
              </a:rPr>
              <a:t>is available on our website </a:t>
            </a:r>
            <a:r>
              <a:rPr lang="en-GB" altLang="en-US" sz="1800" dirty="0" smtClean="0">
                <a:latin typeface="+mn-lt"/>
                <a:cs typeface="Arial" panose="020B0604020202020204" pitchFamily="34" charset="0"/>
                <a:hlinkClick r:id="rId3"/>
              </a:rPr>
              <a:t>www.londonmet.ac.uk/sustainability</a:t>
            </a:r>
            <a:r>
              <a:rPr lang="en-GB" altLang="en-US" sz="1800" dirty="0" smtClean="0">
                <a:latin typeface="+mn-lt"/>
                <a:cs typeface="Arial" panose="020B0604020202020204" pitchFamily="34" charset="0"/>
              </a:rPr>
              <a:t> </a:t>
            </a:r>
            <a:endParaRPr lang="en-US" altLang="en-US" sz="1800" dirty="0" smtClean="0">
              <a:latin typeface="+mn-lt"/>
              <a:cs typeface="Arial" panose="020B0604020202020204" pitchFamily="34" charset="0"/>
            </a:endParaRPr>
          </a:p>
          <a:p>
            <a:r>
              <a:rPr lang="en-GB" sz="1800" dirty="0">
                <a:latin typeface="+mn-lt"/>
              </a:rPr>
              <a:t/>
            </a:r>
            <a:br>
              <a:rPr lang="en-GB" sz="1800" dirty="0">
                <a:latin typeface="+mn-lt"/>
              </a:rPr>
            </a:br>
            <a:r>
              <a:rPr lang="en-US" altLang="en-US" sz="1800" dirty="0">
                <a:latin typeface="+mn-lt"/>
                <a:cs typeface="Arial" panose="020B0604020202020204" pitchFamily="34" charset="0"/>
              </a:rPr>
              <a:t>If you have any questions, please email the </a:t>
            </a: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team at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 </a:t>
            </a:r>
            <a:r>
              <a:rPr lang="en-US" altLang="en-US" sz="1800" dirty="0">
                <a:latin typeface="+mn-lt"/>
                <a:cs typeface="Arial" panose="020B0604020202020204" pitchFamily="34" charset="0"/>
                <a:hlinkClick r:id="rId4"/>
              </a:rPr>
              <a:t>sustainability@londonmet.ac.uk</a:t>
            </a: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en-US" altLang="en-US" sz="1800" dirty="0">
              <a:solidFill>
                <a:srgbClr val="22222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800" dirty="0">
                <a:latin typeface="+mn-lt"/>
              </a:rPr>
              <a:t>Follow </a:t>
            </a:r>
            <a:r>
              <a:rPr lang="en-GB" sz="1800" dirty="0" smtClean="0">
                <a:latin typeface="+mn-lt"/>
              </a:rPr>
              <a:t>us on Twitter, Facebook </a:t>
            </a:r>
            <a:r>
              <a:rPr lang="en-GB" sz="1800" smtClean="0">
                <a:latin typeface="+mn-lt"/>
              </a:rPr>
              <a:t>and Instagram </a:t>
            </a:r>
            <a:r>
              <a:rPr lang="en-GB" sz="1800" dirty="0">
                <a:latin typeface="+mn-lt"/>
              </a:rPr>
              <a:t> </a:t>
            </a:r>
            <a:r>
              <a:rPr lang="en-GB" sz="1800" dirty="0">
                <a:latin typeface="+mn-lt"/>
                <a:hlinkClick r:id="rId5"/>
              </a:rPr>
              <a:t>@</a:t>
            </a:r>
            <a:r>
              <a:rPr lang="en-GB" sz="1800" dirty="0" err="1">
                <a:latin typeface="+mn-lt"/>
                <a:hlinkClick r:id="rId5"/>
              </a:rPr>
              <a:t>GreenLondonMet</a:t>
            </a:r>
            <a:r>
              <a:rPr lang="en-GB" sz="1800" dirty="0">
                <a:latin typeface="+mn-lt"/>
              </a:rPr>
              <a:t> to receive updates and read our news </a:t>
            </a:r>
            <a:r>
              <a:rPr lang="en-GB" sz="1800" dirty="0" smtClean="0">
                <a:latin typeface="+mn-lt"/>
              </a:rPr>
              <a:t>stories to </a:t>
            </a:r>
            <a:r>
              <a:rPr lang="en-GB" sz="1800" dirty="0">
                <a:latin typeface="+mn-lt"/>
              </a:rPr>
              <a:t>find out more </a:t>
            </a:r>
            <a:r>
              <a:rPr lang="en-GB" sz="1800" dirty="0" smtClean="0">
                <a:latin typeface="+mn-lt"/>
              </a:rPr>
              <a:t>about our projects.</a:t>
            </a:r>
            <a:r>
              <a:rPr lang="en-GB" sz="1800" dirty="0">
                <a:latin typeface="+mn-lt"/>
              </a:rPr>
              <a:t> </a:t>
            </a:r>
          </a:p>
          <a:p>
            <a:endParaRPr lang="en-US" altLang="en-US" sz="1800" dirty="0">
              <a:latin typeface="+mn-lt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001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Sustainability essentials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" b="5491"/>
          <a:stretch>
            <a:fillRect/>
          </a:stretch>
        </p:blipFill>
        <p:spPr>
          <a:xfrm>
            <a:off x="4310741" y="2462377"/>
            <a:ext cx="4615247" cy="324094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88500" y="2116183"/>
            <a:ext cx="3400323" cy="4132217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542925" algn="l"/>
              </a:tabLst>
              <a:defRPr/>
            </a:pPr>
            <a:r>
              <a:rPr lang="en-GB" sz="1800" dirty="0" smtClean="0"/>
              <a:t>This presentation will cover: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800" dirty="0" smtClean="0"/>
              <a:t>Environmental </a:t>
            </a:r>
            <a:r>
              <a:rPr lang="en-GB" sz="1800" dirty="0"/>
              <a:t>Sustainability at London </a:t>
            </a:r>
            <a:r>
              <a:rPr lang="en-GB" sz="1800" dirty="0" smtClean="0"/>
              <a:t>Met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800" dirty="0" smtClean="0"/>
              <a:t>Who are the </a:t>
            </a:r>
            <a:r>
              <a:rPr lang="en-GB" sz="1800" dirty="0"/>
              <a:t>Sustainability </a:t>
            </a:r>
            <a:r>
              <a:rPr lang="en-GB" sz="1800" dirty="0" smtClean="0"/>
              <a:t>Team?</a:t>
            </a:r>
            <a:endParaRPr lang="en-GB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800" dirty="0"/>
              <a:t>Reducing </a:t>
            </a:r>
            <a:r>
              <a:rPr lang="en-GB" sz="1800" dirty="0" smtClean="0"/>
              <a:t>Single Use Plastics </a:t>
            </a:r>
            <a:endParaRPr lang="en-GB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800" dirty="0"/>
              <a:t>Recycling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800" dirty="0"/>
              <a:t>Drinking water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800" dirty="0"/>
              <a:t>Cycling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800" dirty="0"/>
              <a:t>Green Spaces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800" dirty="0" smtClean="0"/>
              <a:t>Getting Involved</a:t>
            </a:r>
            <a:endParaRPr lang="en-GB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800" dirty="0"/>
              <a:t>How to </a:t>
            </a:r>
            <a:r>
              <a:rPr lang="en-GB" sz="1800" dirty="0" smtClean="0"/>
              <a:t>Report </a:t>
            </a:r>
            <a:r>
              <a:rPr lang="en-GB" sz="1800" dirty="0"/>
              <a:t>I</a:t>
            </a:r>
            <a:r>
              <a:rPr lang="en-GB" sz="1800" dirty="0" smtClean="0"/>
              <a:t>ssues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260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Environmental </a:t>
            </a:r>
            <a:r>
              <a:rPr lang="en-GB" dirty="0" smtClean="0"/>
              <a:t>Sustainability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bg1"/>
                </a:solidFill>
              </a:rPr>
              <a:t>London Metropolitan University </a:t>
            </a:r>
            <a:r>
              <a:rPr lang="en-GB" sz="1800" dirty="0" smtClean="0">
                <a:solidFill>
                  <a:schemeClr val="bg1"/>
                </a:solidFill>
              </a:rPr>
              <a:t>was named as </a:t>
            </a:r>
            <a:r>
              <a:rPr lang="en-GB" sz="1800" dirty="0">
                <a:solidFill>
                  <a:schemeClr val="bg1"/>
                </a:solidFill>
              </a:rPr>
              <a:t>the number one University in England and Wales for carbon reduction in 2017. We have already exceeded our 2020 target </a:t>
            </a:r>
            <a:r>
              <a:rPr lang="en-GB" sz="1800" dirty="0" smtClean="0">
                <a:solidFill>
                  <a:schemeClr val="bg1"/>
                </a:solidFill>
              </a:rPr>
              <a:t>of a 50% reduction and</a:t>
            </a:r>
            <a:r>
              <a:rPr lang="en-GB" sz="1800" dirty="0">
                <a:solidFill>
                  <a:schemeClr val="bg1"/>
                </a:solidFill>
              </a:rPr>
              <a:t> reduced our carbon emissions of </a:t>
            </a:r>
            <a:r>
              <a:rPr lang="en-GB" sz="1800" dirty="0" smtClean="0">
                <a:solidFill>
                  <a:schemeClr val="bg1"/>
                </a:solidFill>
              </a:rPr>
              <a:t>72% </a:t>
            </a:r>
            <a:r>
              <a:rPr lang="en-GB" sz="1800" dirty="0">
                <a:solidFill>
                  <a:schemeClr val="bg1"/>
                </a:solidFill>
              </a:rPr>
              <a:t>since 2009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  <a:p>
            <a:r>
              <a:rPr lang="en-GB" sz="1800" dirty="0"/>
              <a:t>The University has won awards for its work on carbon reduction including a Green Apple Award, </a:t>
            </a:r>
            <a:r>
              <a:rPr lang="en-GB" sz="1800" dirty="0" smtClean="0"/>
              <a:t>Edie, Public </a:t>
            </a:r>
            <a:r>
              <a:rPr lang="en-GB" sz="1800" dirty="0"/>
              <a:t>Sector Sustainability Awards and Green Gown Award.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8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00" y="1582615"/>
            <a:ext cx="3469991" cy="400471"/>
          </a:xfrm>
        </p:spPr>
        <p:txBody>
          <a:bodyPr/>
          <a:lstStyle/>
          <a:p>
            <a:r>
              <a:rPr lang="en-GB" dirty="0" smtClean="0"/>
              <a:t>Your </a:t>
            </a:r>
            <a:r>
              <a:rPr lang="en-GB" dirty="0"/>
              <a:t>S</a:t>
            </a:r>
            <a:r>
              <a:rPr lang="en-GB" dirty="0" smtClean="0"/>
              <a:t>ustainability Team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88500" y="2444960"/>
            <a:ext cx="6651391" cy="4022342"/>
          </a:xfrm>
        </p:spPr>
        <p:txBody>
          <a:bodyPr/>
          <a:lstStyle/>
          <a:p>
            <a:r>
              <a:rPr lang="en-GB" sz="1400" b="1" dirty="0" smtClean="0"/>
              <a:t>Sustainability </a:t>
            </a:r>
            <a:r>
              <a:rPr lang="en-GB" sz="1400" b="1" dirty="0"/>
              <a:t>Assistant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Zanda </a:t>
            </a:r>
            <a:r>
              <a:rPr lang="en-GB" sz="1400" dirty="0" smtClean="0"/>
              <a:t>Pipira</a:t>
            </a:r>
          </a:p>
          <a:p>
            <a:r>
              <a:rPr lang="en-GB" sz="1400" dirty="0" smtClean="0"/>
              <a:t>Z.pipira@londonmet.ac.uk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0</a:t>
            </a:r>
            <a:r>
              <a:rPr lang="en-GB" sz="1400" dirty="0" smtClean="0"/>
              <a:t>20 </a:t>
            </a:r>
            <a:r>
              <a:rPr lang="en-GB" sz="1400" dirty="0"/>
              <a:t>7133 </a:t>
            </a:r>
            <a:r>
              <a:rPr lang="en-GB" sz="1400" dirty="0" smtClean="0"/>
              <a:t>3307</a:t>
            </a:r>
          </a:p>
          <a:p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400" b="1" dirty="0" smtClean="0"/>
              <a:t>Student Union sustainability representative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err="1" smtClean="0"/>
              <a:t>Chrystalle</a:t>
            </a:r>
            <a:r>
              <a:rPr lang="en-GB" sz="1400" dirty="0" smtClean="0"/>
              <a:t> Margallo</a:t>
            </a:r>
          </a:p>
          <a:p>
            <a:r>
              <a:rPr lang="en-GB" sz="1400" dirty="0" smtClean="0"/>
              <a:t>Chrystalle.margallo@londonmet.ac.uk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0207 133 4171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3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panose="020B0604020202020204" pitchFamily="34" charset="0"/>
              </a:rPr>
              <a:t>Reducing Single Use Plastics at the University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88500" y="2444960"/>
            <a:ext cx="2949575" cy="3433326"/>
          </a:xfrm>
        </p:spPr>
        <p:txBody>
          <a:bodyPr/>
          <a:lstStyle/>
          <a:p>
            <a:r>
              <a:rPr lang="en-GB" sz="1800" b="1" dirty="0"/>
              <a:t>Reusable Travel Cups</a:t>
            </a:r>
            <a:r>
              <a:rPr lang="en-GB" sz="1800" dirty="0"/>
              <a:t>  - </a:t>
            </a:r>
            <a:r>
              <a:rPr lang="en-GB" sz="1800" dirty="0" smtClean="0"/>
              <a:t>refill </a:t>
            </a:r>
            <a:r>
              <a:rPr lang="en-GB" sz="1800" dirty="0"/>
              <a:t>a reusable </a:t>
            </a:r>
            <a:r>
              <a:rPr lang="en-GB" sz="1800" dirty="0" smtClean="0"/>
              <a:t>bamboo mug </a:t>
            </a:r>
            <a:r>
              <a:rPr lang="en-GB" sz="1800" dirty="0"/>
              <a:t>on campus and </a:t>
            </a:r>
            <a:r>
              <a:rPr lang="en-GB" sz="1800" dirty="0" smtClean="0"/>
              <a:t>save 20p on </a:t>
            </a:r>
            <a:r>
              <a:rPr lang="en-GB" sz="1800" dirty="0"/>
              <a:t>all hot </a:t>
            </a:r>
            <a:r>
              <a:rPr lang="en-GB" sz="1800" dirty="0" smtClean="0"/>
              <a:t>drinks.</a:t>
            </a:r>
          </a:p>
          <a:p>
            <a:r>
              <a:rPr lang="en-GB" sz="1800" dirty="0" smtClean="0"/>
              <a:t>London </a:t>
            </a:r>
            <a:r>
              <a:rPr lang="en-GB" sz="1800" dirty="0"/>
              <a:t>Met </a:t>
            </a:r>
            <a:r>
              <a:rPr lang="en-GB" sz="1800" dirty="0" smtClean="0"/>
              <a:t>bamboo cups </a:t>
            </a:r>
            <a:r>
              <a:rPr lang="en-GB" sz="1800" dirty="0"/>
              <a:t>are available for </a:t>
            </a:r>
            <a:r>
              <a:rPr lang="en-GB" sz="1800" dirty="0" smtClean="0"/>
              <a:t>£7.50 </a:t>
            </a:r>
            <a:r>
              <a:rPr lang="en-GB" sz="1800" dirty="0"/>
              <a:t>each in our cafes </a:t>
            </a:r>
            <a:r>
              <a:rPr lang="en-GB" sz="1800" dirty="0" smtClean="0"/>
              <a:t>- </a:t>
            </a:r>
            <a:r>
              <a:rPr lang="en-GB" sz="1800" dirty="0"/>
              <a:t>Blue </a:t>
            </a:r>
            <a:r>
              <a:rPr lang="en-GB" sz="1800" dirty="0" smtClean="0"/>
              <a:t>Met, Learning </a:t>
            </a:r>
            <a:r>
              <a:rPr lang="en-GB" sz="1800" dirty="0"/>
              <a:t>Centre and the Junction.</a:t>
            </a:r>
          </a:p>
          <a:p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2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50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panose="020B0604020202020204" pitchFamily="34" charset="0"/>
              </a:rPr>
              <a:t>Reducing Single </a:t>
            </a:r>
            <a:r>
              <a:rPr lang="en-GB" dirty="0"/>
              <a:t>U</a:t>
            </a:r>
            <a:r>
              <a:rPr lang="en-GB" dirty="0" smtClean="0">
                <a:cs typeface="Arial" panose="020B0604020202020204" pitchFamily="34" charset="0"/>
              </a:rPr>
              <a:t>se </a:t>
            </a:r>
            <a:r>
              <a:rPr lang="en-GB" dirty="0"/>
              <a:t>P</a:t>
            </a:r>
            <a:r>
              <a:rPr lang="en-GB" dirty="0" smtClean="0">
                <a:cs typeface="Arial" panose="020B0604020202020204" pitchFamily="34" charset="0"/>
              </a:rPr>
              <a:t>lastics </a:t>
            </a:r>
            <a:r>
              <a:rPr lang="en-GB" dirty="0">
                <a:cs typeface="Arial" panose="020B0604020202020204" pitchFamily="34" charset="0"/>
              </a:rPr>
              <a:t>at the University</a:t>
            </a:r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2400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88500" y="2174994"/>
            <a:ext cx="2949575" cy="3240942"/>
          </a:xfrm>
        </p:spPr>
        <p:txBody>
          <a:bodyPr/>
          <a:lstStyle/>
          <a:p>
            <a:r>
              <a:rPr lang="en-GB" sz="1800" b="1" dirty="0"/>
              <a:t>Compostable takeout containers</a:t>
            </a:r>
            <a:r>
              <a:rPr lang="en-GB" sz="1800" dirty="0"/>
              <a:t> –we use compostable containers </a:t>
            </a:r>
            <a:r>
              <a:rPr lang="en-GB" sz="1800" dirty="0" smtClean="0"/>
              <a:t>to </a:t>
            </a:r>
            <a:r>
              <a:rPr lang="en-GB" sz="1800" dirty="0"/>
              <a:t>reduce plastic </a:t>
            </a:r>
            <a:r>
              <a:rPr lang="en-GB" sz="1800" dirty="0" smtClean="0"/>
              <a:t>waste</a:t>
            </a:r>
          </a:p>
          <a:p>
            <a:r>
              <a:rPr lang="en-GB" sz="1800" b="1" dirty="0"/>
              <a:t>Reusable water bottles</a:t>
            </a:r>
            <a:r>
              <a:rPr lang="en-GB" sz="1800" dirty="0"/>
              <a:t> – Refill your water bottle at our water fountains or ask any outlet on campus to refill it for you!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2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Recycle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88500" y="2131451"/>
            <a:ext cx="3818006" cy="4036522"/>
          </a:xfrm>
        </p:spPr>
        <p:txBody>
          <a:bodyPr/>
          <a:lstStyle/>
          <a:p>
            <a:r>
              <a:rPr lang="en-GB" sz="1800" dirty="0"/>
              <a:t>None of the University’s waste goes to landfill.</a:t>
            </a:r>
          </a:p>
          <a:p>
            <a:r>
              <a:rPr lang="en-GB" sz="1800" b="1" dirty="0"/>
              <a:t>Food </a:t>
            </a:r>
            <a:r>
              <a:rPr lang="en-GB" sz="1800" dirty="0"/>
              <a:t> – each staff kitchen has </a:t>
            </a:r>
            <a:r>
              <a:rPr lang="en-GB" sz="1800" dirty="0" smtClean="0"/>
              <a:t>a brown </a:t>
            </a:r>
            <a:r>
              <a:rPr lang="en-GB" sz="1800" dirty="0"/>
              <a:t>food waste bin for any food leftovers</a:t>
            </a:r>
            <a:r>
              <a:rPr lang="en-GB" sz="1800" dirty="0" smtClean="0"/>
              <a:t>.</a:t>
            </a:r>
            <a:endParaRPr lang="en-GB" sz="1800" b="1" dirty="0"/>
          </a:p>
          <a:p>
            <a:r>
              <a:rPr lang="en-GB" sz="1800" b="1" dirty="0"/>
              <a:t>General waste and mixed recycling </a:t>
            </a:r>
            <a:r>
              <a:rPr lang="en-GB" sz="1800" dirty="0"/>
              <a:t>- please use our dual bins </a:t>
            </a:r>
            <a:r>
              <a:rPr lang="en-GB" sz="1800" dirty="0" smtClean="0"/>
              <a:t>black (general) &amp; green (mixed recycling)</a:t>
            </a:r>
            <a:endParaRPr lang="en-GB" sz="1800" dirty="0"/>
          </a:p>
          <a:p>
            <a:r>
              <a:rPr lang="en-GB" sz="1800" b="1" dirty="0"/>
              <a:t>Paper</a:t>
            </a:r>
            <a:r>
              <a:rPr lang="en-GB" sz="1800" dirty="0"/>
              <a:t> - blue bins </a:t>
            </a:r>
            <a:r>
              <a:rPr lang="en-GB" sz="1800" dirty="0" smtClean="0"/>
              <a:t>(found </a:t>
            </a:r>
            <a:r>
              <a:rPr lang="en-GB" sz="1800" dirty="0"/>
              <a:t>by the printers)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5" y="611660"/>
            <a:ext cx="4279457" cy="2408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5523" y="4039255"/>
            <a:ext cx="3369950" cy="1887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1207" y="4023467"/>
            <a:ext cx="3390188" cy="18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</a:t>
            </a:r>
            <a:r>
              <a:rPr lang="en-GB" dirty="0" smtClean="0"/>
              <a:t>Recycle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88500" y="2140160"/>
            <a:ext cx="4766911" cy="1948514"/>
          </a:xfrm>
        </p:spPr>
        <p:txBody>
          <a:bodyPr/>
          <a:lstStyle/>
          <a:p>
            <a:r>
              <a:rPr lang="en-GB" sz="1800" b="1" dirty="0"/>
              <a:t>Batteries</a:t>
            </a:r>
            <a:r>
              <a:rPr lang="en-GB" sz="1800" dirty="0"/>
              <a:t> – red battery bin boxes are </a:t>
            </a:r>
            <a:r>
              <a:rPr lang="en-GB" sz="1800" dirty="0" smtClean="0"/>
              <a:t>available in libraries, ICT and Estates</a:t>
            </a:r>
            <a:endParaRPr lang="en-GB" sz="1800" dirty="0"/>
          </a:p>
          <a:p>
            <a:r>
              <a:rPr lang="en-GB" sz="1800" b="1" dirty="0"/>
              <a:t>Clothes</a:t>
            </a:r>
            <a:r>
              <a:rPr lang="en-GB" sz="1800" dirty="0"/>
              <a:t> – yellow TRAID boxes are provided in each </a:t>
            </a:r>
            <a:r>
              <a:rPr lang="en-GB" sz="1800" dirty="0" smtClean="0"/>
              <a:t>building. Locations are available on our website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178425"/>
            <a:ext cx="2536164" cy="3731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73" y="4067229"/>
            <a:ext cx="3682570" cy="21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panose="020B0604020202020204" pitchFamily="34" charset="0"/>
              </a:rPr>
              <a:t>Drinking Water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3997" y="2170648"/>
            <a:ext cx="3618118" cy="3240942"/>
          </a:xfrm>
        </p:spPr>
        <p:txBody>
          <a:bodyPr/>
          <a:lstStyle/>
          <a:p>
            <a:r>
              <a:rPr lang="en-GB" sz="1800" dirty="0"/>
              <a:t>There are </a:t>
            </a:r>
            <a:r>
              <a:rPr lang="en-GB" sz="1800" dirty="0" smtClean="0"/>
              <a:t>water </a:t>
            </a:r>
            <a:r>
              <a:rPr lang="en-GB" sz="1800" dirty="0"/>
              <a:t>fountains across campus where you can get water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dirty="0"/>
              <a:t>Search for your nearest water fountain in our </a:t>
            </a:r>
            <a:r>
              <a:rPr lang="en-GB" sz="1800" dirty="0" smtClean="0"/>
              <a:t>maps.</a:t>
            </a:r>
            <a:endParaRPr lang="en-GB" sz="1800" dirty="0"/>
          </a:p>
          <a:p>
            <a:r>
              <a:rPr lang="en-GB" sz="1800" dirty="0">
                <a:hlinkClick r:id="rId2"/>
              </a:rPr>
              <a:t>Holloway Road water map</a:t>
            </a:r>
            <a:endParaRPr lang="en-GB" sz="1800" dirty="0"/>
          </a:p>
          <a:p>
            <a:r>
              <a:rPr lang="en-GB" sz="1800" dirty="0">
                <a:hlinkClick r:id="rId3"/>
              </a:rPr>
              <a:t>Science Centre water map</a:t>
            </a:r>
            <a:endParaRPr lang="en-GB" sz="1800" dirty="0"/>
          </a:p>
          <a:p>
            <a:r>
              <a:rPr lang="en-GB" sz="1800" dirty="0">
                <a:hlinkClick r:id="rId4"/>
              </a:rPr>
              <a:t>Learning Centre water map</a:t>
            </a:r>
            <a:endParaRPr lang="en-GB" sz="1800" dirty="0"/>
          </a:p>
          <a:p>
            <a:r>
              <a:rPr lang="en-GB" sz="1800" dirty="0" smtClean="0">
                <a:hlinkClick r:id="rId5"/>
              </a:rPr>
              <a:t>Calcutta </a:t>
            </a:r>
            <a:r>
              <a:rPr lang="en-GB" sz="1800" dirty="0">
                <a:hlinkClick r:id="rId5"/>
              </a:rPr>
              <a:t>House Water Map</a:t>
            </a:r>
            <a:endParaRPr lang="en-GB" sz="18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18" y="1092425"/>
            <a:ext cx="4048041" cy="53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- basic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 columns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 picture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s and keep in touch slide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ondon Met Palette">
    <a:dk1>
      <a:srgbClr val="231F20"/>
    </a:dk1>
    <a:lt1>
      <a:sysClr val="window" lastClr="FFFFFF"/>
    </a:lt1>
    <a:dk2>
      <a:srgbClr val="444448"/>
    </a:dk2>
    <a:lt2>
      <a:srgbClr val="CBC8C8"/>
    </a:lt2>
    <a:accent1>
      <a:srgbClr val="FF9A32"/>
    </a:accent1>
    <a:accent2>
      <a:srgbClr val="D8484B"/>
    </a:accent2>
    <a:accent3>
      <a:srgbClr val="009A72"/>
    </a:accent3>
    <a:accent4>
      <a:srgbClr val="FBCF00"/>
    </a:accent4>
    <a:accent5>
      <a:srgbClr val="00225B"/>
    </a:accent5>
    <a:accent6>
      <a:srgbClr val="970A2F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12831</TotalTime>
  <Words>843</Words>
  <Application>Microsoft Office PowerPoint</Application>
  <PresentationFormat>On-screen Show (4:3)</PresentationFormat>
  <Paragraphs>149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SimSun</vt:lpstr>
      <vt:lpstr>Arial</vt:lpstr>
      <vt:lpstr>Calibri</vt:lpstr>
      <vt:lpstr>Helvetica Neue</vt:lpstr>
      <vt:lpstr>Title slide</vt:lpstr>
      <vt:lpstr>Content slides - basic</vt:lpstr>
      <vt:lpstr>Content slide columns</vt:lpstr>
      <vt:lpstr>Content slide picture</vt:lpstr>
      <vt:lpstr>Thanks and keep in touch slide</vt:lpstr>
      <vt:lpstr>Sustainability </vt:lpstr>
      <vt:lpstr>Sustainability essentials</vt:lpstr>
      <vt:lpstr>Environmental Sustainability</vt:lpstr>
      <vt:lpstr>Your Sustainability Team</vt:lpstr>
      <vt:lpstr>Reducing Single Use Plastics at the University</vt:lpstr>
      <vt:lpstr>Reducing Single Use Plastics at the University</vt:lpstr>
      <vt:lpstr>How to Recycle</vt:lpstr>
      <vt:lpstr>How to Recycle</vt:lpstr>
      <vt:lpstr>Drinking Water</vt:lpstr>
      <vt:lpstr>Cycling</vt:lpstr>
      <vt:lpstr>Cycling</vt:lpstr>
      <vt:lpstr>Green Spaces and Biodiversity</vt:lpstr>
      <vt:lpstr>Get Involved - take part in Green Impact</vt:lpstr>
      <vt:lpstr>Get Involved - Environmental Sustainability Management Team</vt:lpstr>
      <vt:lpstr>Get Involved</vt:lpstr>
      <vt:lpstr>How to Report Any Issues</vt:lpstr>
      <vt:lpstr>Further information</vt:lpstr>
    </vt:vector>
  </TitlesOfParts>
  <Company>London Metropolitan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Cox</dc:creator>
  <cp:lastModifiedBy>Zanda Pipira</cp:lastModifiedBy>
  <cp:revision>217</cp:revision>
  <cp:lastPrinted>2016-01-13T12:06:49Z</cp:lastPrinted>
  <dcterms:created xsi:type="dcterms:W3CDTF">2015-07-03T13:06:53Z</dcterms:created>
  <dcterms:modified xsi:type="dcterms:W3CDTF">2019-09-15T12:53:52Z</dcterms:modified>
</cp:coreProperties>
</file>